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72" r:id="rId2"/>
    <p:sldId id="273" r:id="rId3"/>
    <p:sldId id="274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6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234" y="8534400"/>
            <a:ext cx="16251767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1" y="8445755"/>
            <a:ext cx="16251767" cy="853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3040" y="1011936"/>
            <a:ext cx="13411200" cy="475488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0666" spc="-67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6735" y="5940827"/>
            <a:ext cx="13411200" cy="1524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200" cap="all" spc="267" baseline="0">
                <a:solidFill>
                  <a:schemeClr val="tx2"/>
                </a:solidFill>
                <a:latin typeface="+mj-lt"/>
              </a:defRPr>
            </a:lvl1pPr>
            <a:lvl2pPr marL="609585" indent="0" algn="ctr">
              <a:buNone/>
              <a:defRPr sz="3200"/>
            </a:lvl2pPr>
            <a:lvl3pPr marL="1219170" indent="0" algn="ctr">
              <a:buNone/>
              <a:defRPr sz="3200"/>
            </a:lvl3pPr>
            <a:lvl4pPr marL="1828754" indent="0" algn="ctr">
              <a:buNone/>
              <a:defRPr sz="2667"/>
            </a:lvl4pPr>
            <a:lvl5pPr marL="2438339" indent="0" algn="ctr">
              <a:buNone/>
              <a:defRPr sz="2667"/>
            </a:lvl5pPr>
            <a:lvl6pPr marL="3047924" indent="0" algn="ctr">
              <a:buNone/>
              <a:defRPr sz="2667"/>
            </a:lvl6pPr>
            <a:lvl7pPr marL="3657509" indent="0" algn="ctr">
              <a:buNone/>
              <a:defRPr sz="2667"/>
            </a:lvl7pPr>
            <a:lvl8pPr marL="4267093" indent="0" algn="ctr">
              <a:buNone/>
              <a:defRPr sz="2667"/>
            </a:lvl8pPr>
            <a:lvl9pPr marL="4876678" indent="0" algn="ctr">
              <a:buNone/>
              <a:defRPr sz="2667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610211" y="5791200"/>
            <a:ext cx="131673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013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64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234" y="8534400"/>
            <a:ext cx="16251767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1" y="8445755"/>
            <a:ext cx="16251767" cy="853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40" y="1011936"/>
            <a:ext cx="13411200" cy="475488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0666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5937504"/>
            <a:ext cx="13411200" cy="1524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200" cap="all" spc="267" baseline="0">
                <a:solidFill>
                  <a:schemeClr val="tx2"/>
                </a:solidFill>
                <a:latin typeface="+mj-lt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610211" y="5791200"/>
            <a:ext cx="131673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124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463040" y="382138"/>
            <a:ext cx="13411200" cy="193434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3039" y="2460979"/>
            <a:ext cx="6583680" cy="536448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90560" y="2460980"/>
            <a:ext cx="6583680" cy="536448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38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463040" y="382138"/>
            <a:ext cx="13411200" cy="193434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461403"/>
            <a:ext cx="6583680" cy="981709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667" b="0" cap="all" baseline="0">
                <a:solidFill>
                  <a:schemeClr val="tx2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3040" y="3443112"/>
            <a:ext cx="6583680" cy="450426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90560" y="2461403"/>
            <a:ext cx="6583680" cy="981709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667" b="0" cap="all" baseline="0">
                <a:solidFill>
                  <a:schemeClr val="tx2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90560" y="3443112"/>
            <a:ext cx="6583680" cy="450426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76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6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34" y="8534400"/>
            <a:ext cx="16251767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21" y="8445755"/>
            <a:ext cx="16251767" cy="853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34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2" y="0"/>
            <a:ext cx="5401055" cy="91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5386761" y="0"/>
            <a:ext cx="85344" cy="914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79"/>
            <a:ext cx="4267200" cy="304800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0" y="975360"/>
            <a:ext cx="8656320" cy="70104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3901440"/>
            <a:ext cx="4267200" cy="4505499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0683" y="8613048"/>
            <a:ext cx="3491347" cy="48683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0" y="8613048"/>
            <a:ext cx="6197600" cy="48683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5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604000"/>
            <a:ext cx="16251767" cy="2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1" y="6553435"/>
            <a:ext cx="16251767" cy="853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40" y="6766560"/>
            <a:ext cx="13484352" cy="1097280"/>
          </a:xfrm>
        </p:spPr>
        <p:txBody>
          <a:bodyPr lIns="91440" tIns="0" rIns="91440" bIns="0" anchor="b">
            <a:noAutofit/>
          </a:bodyPr>
          <a:lstStyle>
            <a:lvl1pPr>
              <a:defRPr sz="4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" y="0"/>
            <a:ext cx="16255980" cy="6553435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4267">
                <a:solidFill>
                  <a:schemeClr val="bg1"/>
                </a:solidFill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3040" y="7876031"/>
            <a:ext cx="13484352" cy="79248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rgbClr val="FFFFFF"/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21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437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234" y="8534400"/>
            <a:ext cx="16251767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1" y="8445755"/>
            <a:ext cx="16251767" cy="853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553038"/>
            <a:ext cx="3505200" cy="767656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553037"/>
            <a:ext cx="10312400" cy="7676563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707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534400"/>
            <a:ext cx="16256000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8445755"/>
            <a:ext cx="16256001" cy="87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3040" y="382138"/>
            <a:ext cx="13411200" cy="19343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460979"/>
            <a:ext cx="13411200" cy="536448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63041" y="8613048"/>
            <a:ext cx="329636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14914" y="8613048"/>
            <a:ext cx="643040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200611" y="8613048"/>
            <a:ext cx="17493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591376" y="2317127"/>
            <a:ext cx="1328928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318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1219170" rtl="0" eaLnBrk="1" latinLnBrk="0" hangingPunct="1">
        <a:lnSpc>
          <a:spcPct val="85000"/>
        </a:lnSpc>
        <a:spcBef>
          <a:spcPct val="0"/>
        </a:spcBef>
        <a:buNone/>
        <a:defRPr sz="6400" kern="1200" spc="-67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21917" indent="-121917" algn="l" defTabSz="1219170" rtl="0" eaLnBrk="1" latinLnBrk="0" hangingPunct="1">
        <a:lnSpc>
          <a:spcPct val="90000"/>
        </a:lnSpc>
        <a:spcBef>
          <a:spcPts val="1600"/>
        </a:spcBef>
        <a:spcAft>
          <a:spcPts val="267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6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12051" indent="-243834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55885" indent="-243834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99719" indent="-243834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43553" indent="-243834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66630" indent="-304792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33290" indent="-304792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99950" indent="-304792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266610" indent="-304792" algn="l" defTabSz="1219170" rtl="0" eaLnBrk="1" latinLnBrk="0" hangingPunct="1">
        <a:lnSpc>
          <a:spcPct val="90000"/>
        </a:lnSpc>
        <a:spcBef>
          <a:spcPts val="267"/>
        </a:spcBef>
        <a:spcAft>
          <a:spcPts val="533"/>
        </a:spcAft>
        <a:buClr>
          <a:schemeClr val="accent1"/>
        </a:buClr>
        <a:buFont typeface="Calibri" pitchFamily="34" charset="0"/>
        <a:buChar char="◦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https://lh6.googleusercontent.com/21Mht8Y9rH50sIPebehqe0auonuG3L3J0JkDQij-wkJcY-QfLPKFZ32n5yaSe-3hK-fw_uj_OqjSf_oi8r7ntFyDYXrQR-Mwz4d9BntYAcUIMDxp3deadZGQxFYtqfJX-mLpzX8ka2VOr_JhxqaC2hxfmkLAWg6-7yJtEnfbfiQLpy2BitQKjITZ4eHyy0Ov7oaNq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79"/>
          <a:stretch>
            <a:fillRect/>
          </a:stretch>
        </p:blipFill>
        <p:spPr bwMode="auto">
          <a:xfrm>
            <a:off x="3098800" y="80256"/>
            <a:ext cx="6019800" cy="1828800"/>
          </a:xfrm>
          <a:prstGeom prst="rect">
            <a:avLst/>
          </a:prstGeom>
          <a:noFill/>
        </p:spPr>
      </p:pic>
      <p:pic>
        <p:nvPicPr>
          <p:cNvPr id="4" name="Imagen 3" descr="ays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189722"/>
            <a:ext cx="1447800" cy="16098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2812051" y="3581400"/>
            <a:ext cx="1078469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 HOMBRE COMO SER RELIGIOSO </a:t>
            </a:r>
            <a:r>
              <a:rPr lang="es-ES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s-E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994400" y="7772400"/>
            <a:ext cx="44199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i="1" dirty="0" smtClean="0"/>
              <a:t>MSc. Manuel E. Pinto R. 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170115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60400" y="228600"/>
            <a:ext cx="14782800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 CONTENIDOS 1ER LAPSO: </a:t>
            </a:r>
          </a:p>
          <a:p>
            <a:endParaRPr lang="es-MX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3600" dirty="0" smtClean="0"/>
              <a:t>Tema </a:t>
            </a:r>
            <a:r>
              <a:rPr lang="es-ES" sz="3600" dirty="0"/>
              <a:t>1: La búsqueda de sentido. El ser humano como ser religioso. Respuestas de la cultura actual frente a la trascendencia.</a:t>
            </a:r>
          </a:p>
          <a:p>
            <a:endParaRPr lang="es-ES" sz="3600" dirty="0"/>
          </a:p>
          <a:p>
            <a:r>
              <a:rPr lang="es-ES" sz="3600" dirty="0" smtClean="0"/>
              <a:t>Tema </a:t>
            </a:r>
            <a:r>
              <a:rPr lang="es-ES" sz="3600" dirty="0"/>
              <a:t>2: El mapa de las religiones del mundo. Monoteísmo y politeísmo. Puntos de encuentro y diferencias del Cristianismo con el Islam, el Judaísmo y las religiones orientales (Budismo/Hinduismo).</a:t>
            </a:r>
          </a:p>
          <a:p>
            <a:endParaRPr lang="es-ES" sz="3600" dirty="0"/>
          </a:p>
          <a:p>
            <a:r>
              <a:rPr lang="es-ES" sz="3600" dirty="0" smtClean="0"/>
              <a:t>Tema </a:t>
            </a:r>
            <a:r>
              <a:rPr lang="es-ES" sz="3600" dirty="0"/>
              <a:t>3: La Revelación y la fe. Cómo se comunica Dios con el hombre (La Biblia y la Tradición). La fe como una respuesta libre y madura</a:t>
            </a:r>
            <a:r>
              <a:rPr lang="es-ES" sz="3600" dirty="0" smtClean="0"/>
              <a:t>.</a:t>
            </a:r>
          </a:p>
          <a:p>
            <a:endParaRPr lang="es-ES" sz="3600" dirty="0"/>
          </a:p>
          <a:p>
            <a:r>
              <a:rPr lang="es-ES" sz="3600" dirty="0" smtClean="0"/>
              <a:t>Tema </a:t>
            </a:r>
            <a:r>
              <a:rPr lang="es-ES" sz="3600" dirty="0"/>
              <a:t>4: ¿Qué es la Iglesia? Origen, misión y notas de la Iglesia (Una, Santa, Católica y Apostólica). El Cuerpo Místico de Cristo y el papel de los laicos hoy.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6749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722316"/>
              </p:ext>
            </p:extLst>
          </p:nvPr>
        </p:nvGraphicFramePr>
        <p:xfrm>
          <a:off x="2489200" y="-113522"/>
          <a:ext cx="11582401" cy="864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931">
                  <a:extLst>
                    <a:ext uri="{9D8B030D-6E8A-4147-A177-3AD203B41FA5}">
                      <a16:colId xmlns:a16="http://schemas.microsoft.com/office/drawing/2014/main" val="1467950651"/>
                    </a:ext>
                  </a:extLst>
                </a:gridCol>
                <a:gridCol w="5712269">
                  <a:extLst>
                    <a:ext uri="{9D8B030D-6E8A-4147-A177-3AD203B41FA5}">
                      <a16:colId xmlns:a16="http://schemas.microsoft.com/office/drawing/2014/main" val="2553949607"/>
                    </a:ext>
                  </a:extLst>
                </a:gridCol>
                <a:gridCol w="3505201">
                  <a:extLst>
                    <a:ext uri="{9D8B030D-6E8A-4147-A177-3AD203B41FA5}">
                      <a16:colId xmlns:a16="http://schemas.microsoft.com/office/drawing/2014/main" val="197173869"/>
                    </a:ext>
                  </a:extLst>
                </a:gridCol>
              </a:tblGrid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FECHA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EVALUACIÓN</a:t>
                      </a:r>
                      <a:r>
                        <a:rPr lang="es-MX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659199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06-08/10/2026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Investigación 01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5%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382824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13-15/10/2026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Exposiciones</a:t>
                      </a:r>
                      <a:r>
                        <a:rPr lang="es-MX" baseline="0" dirty="0" smtClean="0">
                          <a:solidFill>
                            <a:schemeClr val="tx1"/>
                          </a:solidFill>
                        </a:rPr>
                        <a:t> grupales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907539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27-29/10/2026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Investigación</a:t>
                      </a:r>
                      <a:r>
                        <a:rPr lang="es-MX" baseline="0" dirty="0" smtClean="0">
                          <a:solidFill>
                            <a:schemeClr val="tx1"/>
                          </a:solidFill>
                        </a:rPr>
                        <a:t> 02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5%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002931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27-29/10/2026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Debate</a:t>
                      </a:r>
                      <a:r>
                        <a:rPr lang="es-MX" baseline="0" dirty="0" smtClean="0">
                          <a:solidFill>
                            <a:schemeClr val="tx1"/>
                          </a:solidFill>
                        </a:rPr>
                        <a:t> en clases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981598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03-05/11/2026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Prueba de período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15%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091953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03-05/11/2026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Rasgos</a:t>
                      </a:r>
                      <a:r>
                        <a:rPr lang="es-MX" baseline="0" dirty="0" smtClean="0">
                          <a:solidFill>
                            <a:schemeClr val="tx1"/>
                          </a:solidFill>
                        </a:rPr>
                        <a:t> personales 1er período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5%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55911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10-12/11/2026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Exposiciones: "Santos de Carne y Hueso" (Galería de Testimonios)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277617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17-19/11/2026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Investigación</a:t>
                      </a:r>
                      <a:r>
                        <a:rPr lang="es-MX" baseline="0" dirty="0" smtClean="0">
                          <a:solidFill>
                            <a:schemeClr val="tx1"/>
                          </a:solidFill>
                        </a:rPr>
                        <a:t> 03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5%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181776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01-03/12/2026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Prueba de lapso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276700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01-03/12/2026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Rasgos</a:t>
                      </a:r>
                      <a:r>
                        <a:rPr lang="es-MX" baseline="0" dirty="0" smtClean="0">
                          <a:solidFill>
                            <a:schemeClr val="tx1"/>
                          </a:solidFill>
                        </a:rPr>
                        <a:t> personales 2do período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5%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08620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01-03/12/2026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DESAFÍOS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115600"/>
                  </a:ext>
                </a:extLst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5808540" y="115278"/>
            <a:ext cx="4643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PLAN DE EVALUACIÓN 1ER LAPSO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1213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65</TotalTime>
  <Words>231</Words>
  <Application>Microsoft Office PowerPoint</Application>
  <PresentationFormat>Personalizado</PresentationFormat>
  <Paragraphs>48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1" baseType="lpstr">
      <vt:lpstr>Calibri</vt:lpstr>
      <vt:lpstr>Calibri Light</vt:lpstr>
      <vt:lpstr>Retrospección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Usuario</cp:lastModifiedBy>
  <cp:revision>5</cp:revision>
  <dcterms:created xsi:type="dcterms:W3CDTF">2006-08-16T00:00:00Z</dcterms:created>
  <dcterms:modified xsi:type="dcterms:W3CDTF">2026-09-29T16:07:50Z</dcterms:modified>
</cp:coreProperties>
</file>