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oruco" initials="C" lastIdx="1" clrIdx="0">
    <p:extLst>
      <p:ext uri="{19B8F6BF-5375-455C-9EA6-DF929625EA0E}">
        <p15:presenceInfo xmlns:p15="http://schemas.microsoft.com/office/powerpoint/2012/main" userId="Camoru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789EC3A-FC03-4BF7-B427-1C96974FC7B0}" type="datetimeFigureOut">
              <a:rPr lang="es-ES" smtClean="0"/>
              <a:pPr/>
              <a:t>10/04/2026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B6C9889-CFAA-4090-AA75-5B24D291DCBA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593431"/>
            <a:ext cx="9144000" cy="93610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s-VE" dirty="0" smtClean="0">
                <a:latin typeface="Algerian" panose="04020705040A02060702" pitchFamily="82" charset="0"/>
              </a:rPr>
              <a:t>Sistema Reproductor</a:t>
            </a:r>
            <a:br>
              <a:rPr lang="es-VE" dirty="0" smtClean="0">
                <a:latin typeface="Algerian" panose="04020705040A02060702" pitchFamily="82" charset="0"/>
              </a:rPr>
            </a:br>
            <a:r>
              <a:rPr lang="es-VE" dirty="0" smtClean="0">
                <a:latin typeface="Algerian" panose="04020705040A02060702" pitchFamily="82" charset="0"/>
              </a:rPr>
              <a:t>femenino</a:t>
            </a:r>
            <a:endParaRPr lang="es-VE" dirty="0">
              <a:latin typeface="Algerian" panose="04020705040A02060702" pitchFamily="82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9" y="1268760"/>
            <a:ext cx="4644211" cy="5805264"/>
          </a:xfrm>
          <a:prstGeom prst="rect">
            <a:avLst/>
          </a:prstGeom>
        </p:spPr>
      </p:pic>
      <p:sp>
        <p:nvSpPr>
          <p:cNvPr id="3" name="AutoShape 2" descr="Imagen d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92" y="-5162"/>
            <a:ext cx="2397882" cy="19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2400" b="1" dirty="0"/>
              <a:t>Anatomía del Sistema Reproductor Femenino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VE" sz="2400" b="0" dirty="0" smtClean="0"/>
              <a:t>El </a:t>
            </a:r>
            <a:r>
              <a:rPr lang="es-VE" sz="2400" b="0" dirty="0"/>
              <a:t>sistema se divide en órganos externos e internos. Su función principal es la producción de gametos (ovocitos), la síntesis de hormonas sexuales y albergar el desarrollo del embrión.</a:t>
            </a:r>
          </a:p>
          <a:p>
            <a:r>
              <a:rPr lang="es-VE" sz="2400" dirty="0"/>
              <a:t>Órganos </a:t>
            </a:r>
            <a:r>
              <a:rPr lang="es-VE" sz="2400" dirty="0" smtClean="0"/>
              <a:t>Internos:</a:t>
            </a:r>
            <a:endParaRPr lang="es-VE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s-VE" sz="2400" b="0" dirty="0"/>
              <a:t>Ovarios: Gónadas femeninas que producen óvulos y hormonas (estrógenos y progesterona</a:t>
            </a:r>
            <a:r>
              <a:rPr lang="es-VE" sz="2400" b="0" dirty="0" smtClean="0"/>
              <a:t>). </a:t>
            </a:r>
            <a:endParaRPr lang="es-VE" sz="2400" b="0" dirty="0"/>
          </a:p>
          <a:p>
            <a:pPr algn="just"/>
            <a:endParaRPr lang="es-VE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VE" sz="2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Qué son los ovari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55446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2400" b="1" dirty="0"/>
              <a:t>Anatomía del Sistema Reproductor Femenino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>
                <a:cs typeface="Times New Roman" panose="02020603050405020304" pitchFamily="18" charset="0"/>
              </a:rPr>
              <a:t>Trompas de Falopio: Conductos que conectan los ovarios con el útero. Es el lugar donde ocurre la fecundación</a:t>
            </a:r>
            <a:r>
              <a:rPr lang="es-VE" sz="2400" b="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Útero</a:t>
            </a:r>
            <a:r>
              <a:rPr lang="es-VE" sz="2400" b="0" dirty="0">
                <a:cs typeface="Times New Roman" panose="02020603050405020304" pitchFamily="18" charset="0"/>
              </a:rPr>
              <a:t>: Órgano muscular hueco donde ocurre la implantación. Su capa interna, el endometrio, se desprende cada mes si no hay embarazo</a:t>
            </a:r>
            <a:r>
              <a:rPr lang="es-VE" sz="2400" b="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Vagina</a:t>
            </a:r>
            <a:r>
              <a:rPr lang="es-VE" sz="2400" b="0" dirty="0">
                <a:cs typeface="Times New Roman" panose="02020603050405020304" pitchFamily="18" charset="0"/>
              </a:rPr>
              <a:t>: Canal muscular que comunica el útero con el exterior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  <p:pic>
        <p:nvPicPr>
          <p:cNvPr id="6146" name="Picture 2" descr="Útero: MedlinePlus enciclopedia médica illustr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2400" b="1" dirty="0"/>
              <a:t>Anatomía del Sistema Reproductor Femenino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/>
            <a:r>
              <a:rPr lang="es-VE" sz="2400" dirty="0">
                <a:cs typeface="Times New Roman" panose="02020603050405020304" pitchFamily="18" charset="0"/>
              </a:rPr>
              <a:t>Órganos </a:t>
            </a:r>
            <a:r>
              <a:rPr lang="es-VE" sz="2400" dirty="0" smtClean="0">
                <a:cs typeface="Times New Roman" panose="02020603050405020304" pitchFamily="18" charset="0"/>
              </a:rPr>
              <a:t>Externos: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 Vulva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Monte de Venus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>
                <a:cs typeface="Times New Roman" panose="02020603050405020304" pitchFamily="18" charset="0"/>
              </a:rPr>
              <a:t>L</a:t>
            </a:r>
            <a:r>
              <a:rPr lang="es-VE" sz="2400" b="0" dirty="0" smtClean="0">
                <a:cs typeface="Times New Roman" panose="02020603050405020304" pitchFamily="18" charset="0"/>
              </a:rPr>
              <a:t>abios </a:t>
            </a:r>
            <a:r>
              <a:rPr lang="es-VE" sz="2400" b="0" dirty="0">
                <a:cs typeface="Times New Roman" panose="02020603050405020304" pitchFamily="18" charset="0"/>
              </a:rPr>
              <a:t>mayores y menores, </a:t>
            </a:r>
            <a:endParaRPr lang="es-VE" sz="2400" b="0" dirty="0" smtClean="0"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>
                <a:cs typeface="Times New Roman" panose="02020603050405020304" pitchFamily="18" charset="0"/>
              </a:rPr>
              <a:t>C</a:t>
            </a:r>
            <a:r>
              <a:rPr lang="es-VE" sz="2400" b="0" dirty="0" smtClean="0">
                <a:cs typeface="Times New Roman" panose="02020603050405020304" pitchFamily="18" charset="0"/>
              </a:rPr>
              <a:t>lítoris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>
                <a:cs typeface="Times New Roman" panose="02020603050405020304" pitchFamily="18" charset="0"/>
              </a:rPr>
              <a:t>O</a:t>
            </a:r>
            <a:r>
              <a:rPr lang="es-VE" sz="2400" b="0" dirty="0" smtClean="0">
                <a:cs typeface="Times New Roman" panose="02020603050405020304" pitchFamily="18" charset="0"/>
              </a:rPr>
              <a:t>rificio </a:t>
            </a:r>
            <a:r>
              <a:rPr lang="es-VE" sz="2400" b="0" dirty="0">
                <a:cs typeface="Times New Roman" panose="02020603050405020304" pitchFamily="18" charset="0"/>
              </a:rPr>
              <a:t>vaginal. Su función es proteger los órganos internos y proporcionar placer.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861048"/>
            <a:ext cx="4712741" cy="28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2400" b="1" dirty="0"/>
              <a:t>Anatomía del Sistema Reproductor Femenino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/>
            <a:r>
              <a:rPr lang="es-VE" sz="2400" dirty="0" smtClean="0">
                <a:cs typeface="Times New Roman" panose="02020603050405020304" pitchFamily="18" charset="0"/>
              </a:rPr>
              <a:t>Órganos Internos y Externos:</a:t>
            </a:r>
          </a:p>
          <a:p>
            <a:pPr marL="0" indent="0" algn="just"/>
            <a:r>
              <a:rPr lang="es-VE" sz="2400" b="0" dirty="0" smtClean="0">
                <a:cs typeface="Times New Roman" panose="02020603050405020304" pitchFamily="18" charset="0"/>
              </a:rPr>
              <a:t> 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844824"/>
            <a:ext cx="7520940" cy="46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sz="2400" b="1" dirty="0" smtClean="0"/>
              <a:t>Gametogénesis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/>
            <a:r>
              <a:rPr lang="es-VE" sz="2400" dirty="0">
                <a:cs typeface="Times New Roman" panose="02020603050405020304" pitchFamily="18" charset="0"/>
              </a:rPr>
              <a:t>La </a:t>
            </a:r>
            <a:r>
              <a:rPr lang="es-VE" sz="2400" dirty="0" smtClean="0">
                <a:cs typeface="Times New Roman" panose="02020603050405020304" pitchFamily="18" charset="0"/>
              </a:rPr>
              <a:t>Ovogénesis: </a:t>
            </a:r>
            <a:r>
              <a:rPr lang="es-VE" sz="2400" b="0" dirty="0" smtClean="0">
                <a:cs typeface="Times New Roman" panose="02020603050405020304" pitchFamily="18" charset="0"/>
              </a:rPr>
              <a:t>A </a:t>
            </a:r>
            <a:r>
              <a:rPr lang="es-VE" sz="2400" b="0" dirty="0">
                <a:cs typeface="Times New Roman" panose="02020603050405020304" pitchFamily="18" charset="0"/>
              </a:rPr>
              <a:t>diferencia de la espermatogénesis, la ovogénesis es un proceso discontinuo que comienza antes del nacimiento.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2" y="2348880"/>
            <a:ext cx="77048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sz="2400" b="1" dirty="0" smtClean="0"/>
              <a:t>Ciclo </a:t>
            </a:r>
            <a:r>
              <a:rPr lang="es-VE" sz="2400" b="1" dirty="0"/>
              <a:t>Menstrual y Hormonal</a:t>
            </a:r>
            <a:endParaRPr lang="es-VE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/>
            <a:r>
              <a:rPr lang="es-VE" sz="2400" b="0" dirty="0">
                <a:cs typeface="Times New Roman" panose="02020603050405020304" pitchFamily="18" charset="0"/>
              </a:rPr>
              <a:t>El ciclo dura aproximadamente 28 días y está regulado por el eje Hipotálamo-Hipófisis-Gónada.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30" y="1988840"/>
            <a:ext cx="685800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9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sz="2400" b="1" dirty="0" smtClean="0"/>
              <a:t>Ciclo </a:t>
            </a:r>
            <a:r>
              <a:rPr lang="es-VE" sz="2400" b="1" dirty="0"/>
              <a:t>Menstrual y Hormonal</a:t>
            </a:r>
            <a:endParaRPr lang="es-VE" sz="24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6" y="1052736"/>
            <a:ext cx="8352928" cy="5472608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872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sz="2400" b="1" dirty="0" smtClean="0"/>
              <a:t>Resumen </a:t>
            </a:r>
            <a:r>
              <a:rPr lang="es-VE" sz="2400" b="1" dirty="0"/>
              <a:t>de Hormonas Clave</a:t>
            </a:r>
            <a:endParaRPr lang="es-VE" sz="2400" b="1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345638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>
                <a:cs typeface="Times New Roman" panose="02020603050405020304" pitchFamily="18" charset="0"/>
              </a:rPr>
              <a:t>FSH (Foliculoestimulante): Estimula la maduración de los folículos en el ovario</a:t>
            </a:r>
            <a:r>
              <a:rPr lang="es-VE" sz="2400" b="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LH </a:t>
            </a:r>
            <a:r>
              <a:rPr lang="es-VE" sz="2400" b="0" dirty="0">
                <a:cs typeface="Times New Roman" panose="02020603050405020304" pitchFamily="18" charset="0"/>
              </a:rPr>
              <a:t>(Luteinizante): Desencadena la ovulación y forma el cuerpo lúteo</a:t>
            </a:r>
            <a:r>
              <a:rPr lang="es-VE" sz="2400" b="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Estrógenos</a:t>
            </a:r>
            <a:r>
              <a:rPr lang="es-VE" sz="2400" b="0" dirty="0">
                <a:cs typeface="Times New Roman" panose="02020603050405020304" pitchFamily="18" charset="0"/>
              </a:rPr>
              <a:t>: Responsables de los caracteres sexuales secundarios y la regeneración del endometrio</a:t>
            </a:r>
            <a:r>
              <a:rPr lang="es-VE" sz="2400" b="0" dirty="0" smtClean="0"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VE" sz="2400" b="0" dirty="0" smtClean="0">
                <a:cs typeface="Times New Roman" panose="02020603050405020304" pitchFamily="18" charset="0"/>
              </a:rPr>
              <a:t>Progesterona</a:t>
            </a:r>
            <a:r>
              <a:rPr lang="es-VE" sz="2400" b="0" dirty="0">
                <a:cs typeface="Times New Roman" panose="02020603050405020304" pitchFamily="18" charset="0"/>
              </a:rPr>
              <a:t>: Prepara el útero para la implantación y mantiene el embarazo.</a:t>
            </a:r>
            <a:endParaRPr lang="es-VE" sz="2400" b="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603</TotalTime>
  <Words>266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Algerian</vt:lpstr>
      <vt:lpstr>Arial</vt:lpstr>
      <vt:lpstr>Franklin Gothic Book</vt:lpstr>
      <vt:lpstr>Franklin Gothic Medium</vt:lpstr>
      <vt:lpstr>Times New Roman</vt:lpstr>
      <vt:lpstr>Tunga</vt:lpstr>
      <vt:lpstr>Wingdings</vt:lpstr>
      <vt:lpstr>Ángulos</vt:lpstr>
      <vt:lpstr>Sistema Reproductor femenino</vt:lpstr>
      <vt:lpstr>Anatomía del Sistema Reproductor Femenino</vt:lpstr>
      <vt:lpstr>Anatomía del Sistema Reproductor Femenino</vt:lpstr>
      <vt:lpstr>Anatomía del Sistema Reproductor Femenino</vt:lpstr>
      <vt:lpstr>Anatomía del Sistema Reproductor Femenino</vt:lpstr>
      <vt:lpstr>Gametogénesis</vt:lpstr>
      <vt:lpstr>Ciclo Menstrual y Hormonal</vt:lpstr>
      <vt:lpstr>Ciclo Menstrual y Hormonal</vt:lpstr>
      <vt:lpstr>Resumen de Hormonas Clave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meri</dc:creator>
  <cp:lastModifiedBy>Microsoft</cp:lastModifiedBy>
  <cp:revision>89</cp:revision>
  <dcterms:created xsi:type="dcterms:W3CDTF">2015-05-09T08:35:31Z</dcterms:created>
  <dcterms:modified xsi:type="dcterms:W3CDTF">2026-04-10T10:53:11Z</dcterms:modified>
</cp:coreProperties>
</file>