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2"/>
    <p:sldId id="262" r:id="rId3"/>
    <p:sldId id="26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oruco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howGuides="1">
      <p:cViewPr varScale="1">
        <p:scale>
          <a:sx n="68" d="100"/>
          <a:sy n="68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789EC3A-FC03-4BF7-B427-1C96974FC7B0}" type="datetimeFigureOut">
              <a:rPr lang="es-ES" smtClean="0"/>
              <a:t>24/04/2025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B6C9889-CFAA-4090-AA75-5B24D291DCBA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593431"/>
            <a:ext cx="9144000" cy="936104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altLang="es-VE" sz="3600" dirty="0">
                <a:latin typeface="Algerian" panose="04020705040A02060702" pitchFamily="82" charset="0"/>
              </a:rPr>
              <a:t>Biodiversidad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" y="-243409"/>
            <a:ext cx="3638461" cy="37729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89" y="925071"/>
            <a:ext cx="4644211" cy="5805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Lepidopteros 8,9%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485265"/>
            <a:ext cx="751967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Son un orden de insectos, casi siempre voladores, conocidos com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ú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nmente como mariposas.</a:t>
            </a:r>
          </a:p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Sus larvas se conocen como orugas y se alimentan t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í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picamente de materia vegetal, con lo que algunas especies pueden ser plagas muy da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ñ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inas para la agricultura.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899160" y="285305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dirty="0"/>
              <a:t> </a:t>
            </a:r>
            <a:r>
              <a:rPr lang="en-US" altLang="es-MX" b="1" dirty="0"/>
              <a:t>L</a:t>
            </a:r>
            <a:r>
              <a:rPr lang="en-US" altLang="es-MX" b="1" dirty="0" smtClean="0"/>
              <a:t>imac</a:t>
            </a:r>
            <a:r>
              <a:rPr lang="en-US" altLang="en-US" b="1" dirty="0" smtClean="0"/>
              <a:t>ó</a:t>
            </a:r>
            <a:r>
              <a:rPr lang="en-US" altLang="es-MX" b="1" dirty="0" smtClean="0"/>
              <a:t>didos </a:t>
            </a:r>
            <a:r>
              <a:rPr lang="en-US" altLang="es-MX" b="1" dirty="0"/>
              <a:t>(Limacodidae)</a:t>
            </a:r>
            <a:endParaRPr lang="es-MX" altLang="en-US" b="1" dirty="0"/>
          </a:p>
        </p:txBody>
      </p:sp>
      <p:sp>
        <p:nvSpPr>
          <p:cNvPr id="7" name="Cuadro de texto 6"/>
          <p:cNvSpPr txBox="1"/>
          <p:nvPr/>
        </p:nvSpPr>
        <p:spPr>
          <a:xfrm>
            <a:off x="4860290" y="2853055"/>
            <a:ext cx="39490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C</a:t>
            </a:r>
            <a:r>
              <a:rPr lang="en-US" altLang="es-MX" b="1" dirty="0" smtClean="0"/>
              <a:t>alimorfa</a:t>
            </a:r>
            <a:r>
              <a:rPr lang="en-US" altLang="es-MX" b="1" dirty="0"/>
              <a:t>​ (Euplagia quadripunctaria)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" y="3288665"/>
            <a:ext cx="3632200" cy="2971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55" y="3303905"/>
            <a:ext cx="3610610" cy="29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Himenopteros 7,7%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485265"/>
            <a:ext cx="75196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Poseen dos pares de alas membranosas (en las hormigas solo presentan alas las castas reproductoras: reinas y machos). Las alas posteriores son m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á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 peque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ñ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as. 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899160" y="285305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/>
              <a:t>Avisp</a:t>
            </a:r>
            <a:r>
              <a:rPr lang="en-US" altLang="en-US"/>
              <a:t>ó</a:t>
            </a:r>
            <a:r>
              <a:rPr lang="en-US" altLang="es-MX"/>
              <a:t>n europeo (Vespa crabro)</a:t>
            </a:r>
            <a:endParaRPr lang="es-MX" altLang="en-US"/>
          </a:p>
        </p:txBody>
      </p:sp>
      <p:sp>
        <p:nvSpPr>
          <p:cNvPr id="7" name="Cuadro de texto 6"/>
          <p:cNvSpPr txBox="1"/>
          <p:nvPr/>
        </p:nvSpPr>
        <p:spPr>
          <a:xfrm>
            <a:off x="4860290" y="2853055"/>
            <a:ext cx="40722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/>
              <a:t>hormiga chicatana u hormiga arriera (Atta mexicana))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357245"/>
            <a:ext cx="3498215" cy="29241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3587750"/>
            <a:ext cx="3630295" cy="2727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Dipteros 7,1%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485265"/>
            <a:ext cx="75196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caracterizados porque sus alas posteriores se han reducido a halterios, es decir, que poseen s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ó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lo dos alas membranosas y no cuatro como la gran mayor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í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a de los insectos; su nombre cient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í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fico proviene de esta caracter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í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stica. 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899160" y="285305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Chironomus plumosus</a:t>
            </a:r>
          </a:p>
        </p:txBody>
      </p:sp>
      <p:sp>
        <p:nvSpPr>
          <p:cNvPr id="7" name="Cuadro de texto 6"/>
          <p:cNvSpPr txBox="1"/>
          <p:nvPr/>
        </p:nvSpPr>
        <p:spPr>
          <a:xfrm>
            <a:off x="4860290" y="2853055"/>
            <a:ext cx="40722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M</a:t>
            </a:r>
            <a:r>
              <a:rPr lang="en-US" altLang="es-MX" b="1" dirty="0" smtClean="0"/>
              <a:t>osca </a:t>
            </a:r>
            <a:r>
              <a:rPr lang="en-US" altLang="es-MX" b="1" dirty="0"/>
              <a:t>dom</a:t>
            </a:r>
            <a:r>
              <a:rPr lang="en-US" altLang="en-US" b="1" dirty="0"/>
              <a:t>é</a:t>
            </a:r>
            <a:r>
              <a:rPr lang="en-US" altLang="es-MX" b="1" dirty="0"/>
              <a:t>stica o com</a:t>
            </a:r>
            <a:r>
              <a:rPr lang="en-US" altLang="en-US" b="1" dirty="0"/>
              <a:t>ú</a:t>
            </a:r>
            <a:r>
              <a:rPr lang="en-US" altLang="es-MX" b="1" dirty="0"/>
              <a:t>n (Musca domestica)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3514090"/>
            <a:ext cx="3348355" cy="28016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3514090"/>
            <a:ext cx="3569335" cy="296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Aracnidos 4,5%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485265"/>
            <a:ext cx="75196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son una clase de artr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ó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podos quelicerados de la que han sido descritas m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á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 de 102 000 especies.​ Incluye formas tan conocidas como las ara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ñ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as, los escorpiones, las garrapatas y otros 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á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caros.[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899160" y="285305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Latrodectus (Viuda Negra)</a:t>
            </a:r>
          </a:p>
        </p:txBody>
      </p:sp>
      <p:sp>
        <p:nvSpPr>
          <p:cNvPr id="7" name="Cuadro de texto 6"/>
          <p:cNvSpPr txBox="1"/>
          <p:nvPr/>
        </p:nvSpPr>
        <p:spPr>
          <a:xfrm>
            <a:off x="4860290" y="2853055"/>
            <a:ext cx="40722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Hottentotta tamulus, el escorpi</a:t>
            </a:r>
            <a:r>
              <a:rPr lang="en-US" altLang="en-US" b="1" dirty="0"/>
              <a:t>ó</a:t>
            </a:r>
            <a:r>
              <a:rPr lang="en-US" altLang="es-MX" b="1" dirty="0"/>
              <a:t>n rojo indio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513455"/>
            <a:ext cx="3848100" cy="25857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90" y="3573145"/>
            <a:ext cx="3809365" cy="2720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Crustaceos 2,4%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485265"/>
            <a:ext cx="75196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Incluyen varios grupos de animales comestibles, como las langostas, los cangrejos, los langostinos, los camarones y los percebes.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899160" y="285305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Liocarcinus marmoreus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" y="3357245"/>
            <a:ext cx="3533140" cy="31019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88024" y="2853055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Gamba </a:t>
            </a:r>
            <a:r>
              <a:rPr lang="es-MX" dirty="0"/>
              <a:t>neozelandesa (</a:t>
            </a:r>
            <a:r>
              <a:rPr lang="es-MX" dirty="0" err="1"/>
              <a:t>Alpheus</a:t>
            </a:r>
            <a:r>
              <a:rPr lang="es-MX" dirty="0"/>
              <a:t> </a:t>
            </a:r>
            <a:r>
              <a:rPr lang="es-MX" dirty="0" err="1"/>
              <a:t>cedrici</a:t>
            </a:r>
            <a:r>
              <a:rPr lang="es-MX" dirty="0"/>
              <a:t>)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357245"/>
            <a:ext cx="3847536" cy="310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Invertebrados</a:t>
            </a:r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4,0%</a:t>
            </a:r>
          </a:p>
          <a:p>
            <a:endParaRPr lang="en-US" alt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99160" y="1571442"/>
            <a:ext cx="3344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Poríferos (esponjas):</a:t>
            </a:r>
          </a:p>
          <a:p>
            <a:r>
              <a:rPr lang="es-MX" dirty="0"/>
              <a:t>Animales marinos con cuerpos simples, formados por células especializadas, que se alimentan por filtración. </a:t>
            </a:r>
            <a:endParaRPr lang="es-MX" dirty="0" smtClean="0"/>
          </a:p>
          <a:p>
            <a:endParaRPr lang="es-MX" b="1" dirty="0" smtClean="0"/>
          </a:p>
          <a:p>
            <a:r>
              <a:rPr lang="es-MX" b="1" dirty="0" smtClean="0"/>
              <a:t>Aplysina </a:t>
            </a:r>
            <a:r>
              <a:rPr lang="es-MX" b="1" dirty="0"/>
              <a:t>archeri esponja tubo de </a:t>
            </a:r>
            <a:r>
              <a:rPr lang="es-MX" b="1" dirty="0" smtClean="0"/>
              <a:t>estufa</a:t>
            </a:r>
            <a:endParaRPr lang="es-MX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3834124"/>
            <a:ext cx="3344545" cy="286559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714727" y="1571442"/>
            <a:ext cx="375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Anélidos (lombrices, sanguijuelas):</a:t>
            </a:r>
          </a:p>
          <a:p>
            <a:r>
              <a:rPr lang="es-MX" dirty="0"/>
              <a:t>Animales segmentados con cuerpos alargados y cilíndricos, que habitan en ambientes acuáticos y terrestres.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821519" y="3166955"/>
            <a:ext cx="3522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Sanguijuela </a:t>
            </a:r>
            <a:r>
              <a:rPr lang="es-MX" b="1" dirty="0"/>
              <a:t>medicinal (Hirudo medicinalis)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994" y="3823326"/>
            <a:ext cx="3531906" cy="28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pPr algn="just"/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Moluscos</a:t>
            </a:r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4,2% </a:t>
            </a:r>
            <a:r>
              <a:rPr lang="es-MX" altLang="es-MX" sz="1800" b="0" dirty="0" smtClean="0">
                <a:latin typeface="+mj-lt"/>
                <a:cs typeface="Arial" panose="020B0604020202020204" pitchFamily="34" charset="0"/>
              </a:rPr>
              <a:t>Son invertebrados triblásticos </a:t>
            </a:r>
            <a:r>
              <a:rPr lang="es-MX" altLang="es-MX" sz="1800" b="0" dirty="0">
                <a:latin typeface="+mj-lt"/>
                <a:cs typeface="Arial" panose="020B0604020202020204" pitchFamily="34" charset="0"/>
              </a:rPr>
              <a:t>de simetría bilateral (aunque algunos pueden tener una asimetría secundaria) no segmentados, de cuerpo blando, desnudo o protegido por una concha</a:t>
            </a:r>
            <a:endParaRPr lang="en-US" altLang="es-MX" sz="1800" b="0" dirty="0" smtClean="0">
              <a:latin typeface="+mj-lt"/>
              <a:cs typeface="Arial" panose="020B0604020202020204" pitchFamily="34" charset="0"/>
            </a:endParaRPr>
          </a:p>
          <a:p>
            <a:pPr algn="just"/>
            <a:endParaRPr lang="en-US" altLang="es-MX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22960" y="2218656"/>
            <a:ext cx="3821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Bivalvia:</a:t>
            </a:r>
            <a:r>
              <a:rPr lang="es-MX" dirty="0" smtClean="0"/>
              <a:t> Presentan </a:t>
            </a:r>
            <a:r>
              <a:rPr lang="es-MX" dirty="0"/>
              <a:t>un caparazón con dos valvas laterales, que se cierran por acción de uno o dos músculos aductores. Estas son simétricas, generalmente, unidas por una bisagra y ligamentos.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973051"/>
            <a:ext cx="3721690" cy="248758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11778" y="2218656"/>
            <a:ext cx="4080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Gastropoda: </a:t>
            </a:r>
            <a:r>
              <a:rPr lang="es-MX" dirty="0" smtClean="0"/>
              <a:t>Presentan </a:t>
            </a:r>
            <a:r>
              <a:rPr lang="es-MX" dirty="0"/>
              <a:t>área cefálica (cabeza), un pie musculoso ventral y una concha dorsal (que puede reducirse o hasta perderse en los gasterópodos más evolucionados); además, cuando son larvas, sufren el fenómeno de torsión, que es el giro de la masa visceral sobre el pie y la cabeza.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78" y="4526981"/>
            <a:ext cx="4080702" cy="21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pPr algn="just"/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Nematodos 0,9%  </a:t>
            </a:r>
            <a:r>
              <a:rPr lang="es-MX" sz="1800" b="0" dirty="0"/>
              <a:t>Son gusanos extremadamente delgados, los cuales se instalan en el cuerpo, específicamente en los alrededores de los vasos sanguíneos. Los nematodos atacan y parasitan a todo el reino animal, pudiendo causar distintas enfermedades, aunque proliferan también en ambientes terrestres.</a:t>
            </a:r>
            <a:endParaRPr lang="en-US" altLang="es-MX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22960" y="2740278"/>
            <a:ext cx="3821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Adenofóreos </a:t>
            </a:r>
            <a:r>
              <a:rPr lang="es-MX" b="1" dirty="0"/>
              <a:t>(Adenophorea)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212976"/>
            <a:ext cx="3278359" cy="32372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60032" y="2740278"/>
            <a:ext cx="206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Heterodera glicinas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687" y="3212975"/>
            <a:ext cx="3204705" cy="32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pPr algn="just"/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Vertebrados 2,7</a:t>
            </a:r>
            <a:r>
              <a:rPr lang="en-US" alt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  </a:t>
            </a:r>
            <a:r>
              <a:rPr lang="es-MX" sz="1800" b="0" dirty="0"/>
              <a:t>son un subfilo muy diverso de cordados que comprende a los animales con espina dorsal o columna vertebral, compuesta de vértebras.</a:t>
            </a:r>
            <a:endParaRPr lang="en-US" altLang="es-MX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620287"/>
            <a:ext cx="3724926" cy="415688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22960" y="2164949"/>
            <a:ext cx="7853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Salamandra de fuego, pez luna, musaraña elefante, cocodrilo marino gigante y casuario sureño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5536" y="3068960"/>
            <a:ext cx="272222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(Salamandra salamandra</a:t>
            </a:r>
            <a:r>
              <a:rPr lang="es-MX" dirty="0" smtClean="0"/>
              <a:t>)</a:t>
            </a:r>
          </a:p>
          <a:p>
            <a:r>
              <a:rPr lang="es-MX" dirty="0"/>
              <a:t>(</a:t>
            </a:r>
            <a:r>
              <a:rPr lang="es-MX" dirty="0" err="1"/>
              <a:t>Crocodylus</a:t>
            </a:r>
            <a:r>
              <a:rPr lang="es-MX" dirty="0"/>
              <a:t> </a:t>
            </a:r>
            <a:r>
              <a:rPr lang="es-MX" dirty="0" err="1"/>
              <a:t>porosus</a:t>
            </a:r>
            <a:r>
              <a:rPr lang="es-MX" dirty="0" smtClean="0"/>
              <a:t>)</a:t>
            </a:r>
          </a:p>
          <a:p>
            <a:r>
              <a:rPr lang="es-MX" dirty="0"/>
              <a:t>(</a:t>
            </a:r>
            <a:r>
              <a:rPr lang="es-MX" dirty="0" err="1"/>
              <a:t>Casusarius</a:t>
            </a:r>
            <a:r>
              <a:rPr lang="es-MX" dirty="0"/>
              <a:t> </a:t>
            </a:r>
            <a:r>
              <a:rPr lang="es-MX" dirty="0" err="1"/>
              <a:t>casuarius</a:t>
            </a:r>
            <a:r>
              <a:rPr lang="es-MX" dirty="0" smtClean="0"/>
              <a:t>)</a:t>
            </a:r>
          </a:p>
          <a:p>
            <a:r>
              <a:rPr lang="es-MX" dirty="0"/>
              <a:t>(Rhynchocyon </a:t>
            </a:r>
            <a:r>
              <a:rPr lang="es-MX" dirty="0" err="1"/>
              <a:t>petersi</a:t>
            </a:r>
            <a:r>
              <a:rPr lang="es-MX" dirty="0"/>
              <a:t>) </a:t>
            </a:r>
            <a:endParaRPr lang="es-MX" dirty="0" smtClean="0"/>
          </a:p>
          <a:p>
            <a:r>
              <a:rPr lang="es-MX" dirty="0"/>
              <a:t>(Mola mola)</a:t>
            </a: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9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s-VE" b="1" dirty="0"/>
              <a:t>Biodiversidad en cifras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" y="-290207"/>
            <a:ext cx="2338804" cy="2321343"/>
          </a:xfrm>
          <a:prstGeom prst="rect">
            <a:avLst/>
          </a:prstGeom>
        </p:spPr>
      </p:pic>
      <p:pic>
        <p:nvPicPr>
          <p:cNvPr id="4" name="Imagen 3" descr="DocScanner 21 abr 2025 8-23 a. m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89225" y="-635635"/>
            <a:ext cx="3825240" cy="7486015"/>
          </a:xfrm>
          <a:prstGeom prst="rect">
            <a:avLst/>
          </a:prstGeom>
        </p:spPr>
      </p:pic>
      <p:sp>
        <p:nvSpPr>
          <p:cNvPr id="5" name="Cuadro de texto 4"/>
          <p:cNvSpPr txBox="1"/>
          <p:nvPr/>
        </p:nvSpPr>
        <p:spPr>
          <a:xfrm>
            <a:off x="5297170" y="5085715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s-MX"/>
              <a:t>Goombridge (1992), del Cebtro de seguimiento de la Conservacion Mundial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VE" sz="2000" dirty="0">
                <a:latin typeface="Arial" panose="020B0604020202020204" pitchFamily="34" charset="0"/>
                <a:cs typeface="Arial" panose="020B0604020202020204" pitchFamily="34" charset="0"/>
              </a:rPr>
              <a:t>Plantas: 14.3</a:t>
            </a:r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2960" y="2205355"/>
            <a:ext cx="3173095" cy="3249930"/>
          </a:xfrm>
          <a:prstGeom prst="rect">
            <a:avLst/>
          </a:prstGeom>
        </p:spPr>
      </p:pic>
      <p:sp>
        <p:nvSpPr>
          <p:cNvPr id="6" name="Cuadro de texto 5"/>
          <p:cNvSpPr txBox="1"/>
          <p:nvPr/>
        </p:nvSpPr>
        <p:spPr>
          <a:xfrm>
            <a:off x="828040" y="1556703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Chamaemelum nobile</a:t>
            </a:r>
            <a:r>
              <a:rPr 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(Manzanilla)</a:t>
            </a:r>
          </a:p>
        </p:txBody>
      </p:sp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5200650" y="2204720"/>
            <a:ext cx="3143250" cy="3250565"/>
          </a:xfrm>
          <a:prstGeom prst="rect">
            <a:avLst/>
          </a:prstGeom>
        </p:spPr>
      </p:pic>
      <p:sp>
        <p:nvSpPr>
          <p:cNvPr id="9" name="Cuadro de texto 8"/>
          <p:cNvSpPr txBox="1"/>
          <p:nvPr/>
        </p:nvSpPr>
        <p:spPr>
          <a:xfrm>
            <a:off x="5219700" y="1557020"/>
            <a:ext cx="35871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Sterculia apetala</a:t>
            </a:r>
            <a:r>
              <a:rPr lang="en-US"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(camoruco)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VE" sz="2000" dirty="0">
                <a:latin typeface="Arial" panose="020B0604020202020204" pitchFamily="34" charset="0"/>
                <a:cs typeface="Arial" panose="020B0604020202020204" pitchFamily="34" charset="0"/>
              </a:rPr>
              <a:t>Algas: 2.4</a:t>
            </a:r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556703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Algas verdes o Chlorophyta sensu lato </a:t>
            </a:r>
            <a:endParaRPr lang="en-US" sz="1600" b="0" i="0">
              <a:solidFill>
                <a:srgbClr val="181E00"/>
              </a:solidFill>
              <a:latin typeface="Arial" panose="020B0604020202020204" pitchFamily="34" charset="0"/>
              <a:ea typeface="Google Sans"/>
              <a:cs typeface="Arial" panose="020B0604020202020204" pitchFamily="34" charset="0"/>
            </a:endParaRPr>
          </a:p>
        </p:txBody>
      </p:sp>
      <p:sp>
        <p:nvSpPr>
          <p:cNvPr id="9" name="Cuadro de texto 8"/>
          <p:cNvSpPr txBox="1"/>
          <p:nvPr/>
        </p:nvSpPr>
        <p:spPr>
          <a:xfrm>
            <a:off x="5219700" y="1557020"/>
            <a:ext cx="35871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s-MX"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Algas pardas o feof</a:t>
            </a:r>
            <a:r>
              <a:rPr lang="en-US" altLang="en-US"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í</a:t>
            </a:r>
            <a:r>
              <a:rPr lang="en-US" altLang="es-MX"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ceas o marrones</a:t>
            </a:r>
            <a:endParaRPr lang="en-US" sz="1600" b="0" i="0">
              <a:solidFill>
                <a:srgbClr val="101418"/>
              </a:solidFill>
              <a:latin typeface="Arial" panose="020B0604020202020204" pitchFamily="34" charset="0"/>
              <a:ea typeface="Linux Libertine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949960" y="2061210"/>
            <a:ext cx="3316605" cy="366776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090" y="2061210"/>
            <a:ext cx="3308985" cy="366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VE" sz="2000" dirty="0">
                <a:latin typeface="Arial" panose="020B0604020202020204" pitchFamily="34" charset="0"/>
                <a:cs typeface="Arial" panose="020B0604020202020204" pitchFamily="34" charset="0"/>
              </a:rPr>
              <a:t>Protozoarios: 2.4</a:t>
            </a:r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556703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cili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ó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foros (Cili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ó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phora)</a:t>
            </a:r>
            <a:endParaRPr lang="en-US" sz="1600" b="0" i="0">
              <a:solidFill>
                <a:srgbClr val="181E00"/>
              </a:solidFill>
              <a:latin typeface="Arial" panose="020B0604020202020204" pitchFamily="34" charset="0"/>
              <a:ea typeface="Google Sans"/>
              <a:cs typeface="Arial" panose="020B0604020202020204" pitchFamily="34" charset="0"/>
            </a:endParaRPr>
          </a:p>
        </p:txBody>
      </p:sp>
      <p:sp>
        <p:nvSpPr>
          <p:cNvPr id="9" name="Cuadro de texto 8"/>
          <p:cNvSpPr txBox="1"/>
          <p:nvPr/>
        </p:nvSpPr>
        <p:spPr>
          <a:xfrm>
            <a:off x="5219700" y="1557020"/>
            <a:ext cx="35871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s-MX"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Tetrahymena </a:t>
            </a:r>
            <a:endParaRPr lang="en-US" sz="1600" b="0" i="0">
              <a:solidFill>
                <a:srgbClr val="101418"/>
              </a:solidFill>
              <a:latin typeface="Arial" panose="020B0604020202020204" pitchFamily="34" charset="0"/>
              <a:ea typeface="Linux Libertine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2960" y="2061210"/>
            <a:ext cx="3605530" cy="366903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5219700" y="2006600"/>
            <a:ext cx="3435350" cy="3723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Fungi 4.2%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556703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Cordyceps ophioglossoides</a:t>
            </a:r>
            <a:endParaRPr lang="en-US" sz="1600" b="0" i="0">
              <a:solidFill>
                <a:srgbClr val="181E00"/>
              </a:solidFill>
              <a:latin typeface="Arial" panose="020B0604020202020204" pitchFamily="34" charset="0"/>
              <a:ea typeface="Google Sans"/>
              <a:cs typeface="Arial" panose="020B0604020202020204" pitchFamily="34" charset="0"/>
            </a:endParaRPr>
          </a:p>
        </p:txBody>
      </p:sp>
      <p:sp>
        <p:nvSpPr>
          <p:cNvPr id="9" name="Cuadro de texto 8"/>
          <p:cNvSpPr txBox="1"/>
          <p:nvPr/>
        </p:nvSpPr>
        <p:spPr>
          <a:xfrm>
            <a:off x="5219700" y="1557020"/>
            <a:ext cx="35871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s-MX" sz="1600" b="0" i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Panellus stipticus</a:t>
            </a:r>
            <a:endParaRPr lang="en-US" sz="1600" b="0" i="0">
              <a:solidFill>
                <a:srgbClr val="101418"/>
              </a:solidFill>
              <a:latin typeface="Arial" panose="020B0604020202020204" pitchFamily="34" charset="0"/>
              <a:ea typeface="Linux Libertine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50" y="2006600"/>
            <a:ext cx="3695065" cy="372427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435" y="2006600"/>
            <a:ext cx="3446145" cy="372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Bacterias 0.2%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60" y="1472570"/>
            <a:ext cx="3523793" cy="50174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472570"/>
            <a:ext cx="3798137" cy="18716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43" y="3438662"/>
            <a:ext cx="3712786" cy="3115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Virus 0,3%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557020"/>
            <a:ext cx="356171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1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COVID 19: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es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una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enfermedad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infecciosa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causada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por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el SARS-CoV-2. Produce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s</a:t>
            </a:r>
            <a:r>
              <a:rPr lang="en-US" altLang="en-US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í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ntomas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que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incluyen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fiebre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,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tos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,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disnea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(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dificultad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respiratoria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),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mialgia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 (dolor muscular) y </a:t>
            </a:r>
            <a:r>
              <a:rPr lang="en-US" altLang="es-MX" sz="1600" b="0" i="0" dirty="0" err="1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fatiga</a:t>
            </a:r>
            <a:r>
              <a:rPr lang="en-US" altLang="es-MX" sz="1600" b="0" i="0" dirty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Cuadro de texto 8"/>
          <p:cNvSpPr txBox="1"/>
          <p:nvPr/>
        </p:nvSpPr>
        <p:spPr>
          <a:xfrm>
            <a:off x="4883785" y="1557020"/>
            <a:ext cx="358711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es-MX" sz="1600" b="1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Astrovirus</a:t>
            </a:r>
            <a:r>
              <a:rPr lang="en-US" altLang="es-MX" sz="1600" b="1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: 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son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una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de las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principales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causas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de gastroenteritis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aguda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(GEA)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en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todo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el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mundo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,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llegando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a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erigirse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como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la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segunda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causa principal de GEA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infantil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en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algunas</a:t>
            </a:r>
            <a:r>
              <a:rPr lang="en-US" altLang="es-MX" sz="1600" b="0" i="0" dirty="0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 </a:t>
            </a:r>
            <a:r>
              <a:rPr lang="en-US" altLang="es-MX" sz="1600" b="0" i="0" dirty="0" err="1">
                <a:solidFill>
                  <a:srgbClr val="101418"/>
                </a:solidFill>
                <a:latin typeface="Arial" panose="020B0604020202020204" pitchFamily="34" charset="0"/>
                <a:ea typeface="Linux Libertine"/>
                <a:cs typeface="Arial" panose="020B0604020202020204" pitchFamily="34" charset="0"/>
              </a:rPr>
              <a:t>regiones</a:t>
            </a:r>
            <a:endParaRPr lang="en-US" sz="1600" b="0" i="0" dirty="0">
              <a:solidFill>
                <a:srgbClr val="101418"/>
              </a:solidFill>
              <a:latin typeface="Arial" panose="020B0604020202020204" pitchFamily="34" charset="0"/>
              <a:ea typeface="Linux Libertine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3357245"/>
            <a:ext cx="3416300" cy="30829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0" y="3429000"/>
            <a:ext cx="3557270" cy="300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536284"/>
          </a:xfrm>
        </p:spPr>
        <p:txBody>
          <a:bodyPr>
            <a:normAutofit/>
          </a:bodyPr>
          <a:lstStyle/>
          <a:p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Coleopteros 23,8%</a:t>
            </a:r>
          </a:p>
        </p:txBody>
      </p:sp>
      <p:sp>
        <p:nvSpPr>
          <p:cNvPr id="2" name="1 Título"/>
          <p:cNvSpPr>
            <a:spLocks noGrp="1"/>
          </p:cNvSpPr>
          <p:nvPr/>
        </p:nvSpPr>
        <p:spPr>
          <a:xfrm>
            <a:off x="949960" y="492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s-VE" b="1" dirty="0"/>
              <a:t>Biodiversidad en cifras</a:t>
            </a:r>
          </a:p>
        </p:txBody>
      </p:sp>
      <p:sp>
        <p:nvSpPr>
          <p:cNvPr id="6" name="Cuadro de texto 5"/>
          <p:cNvSpPr txBox="1"/>
          <p:nvPr/>
        </p:nvSpPr>
        <p:spPr>
          <a:xfrm>
            <a:off x="828040" y="1485265"/>
            <a:ext cx="751967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Com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ú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nmente conocidos como escarabajos,tienen las piezas bucales de tipo masticador, y las alas delanteras (primer par de alas) transformadas en r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í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gidas armaduras, llamadas 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é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litros, que protegen la parte posterior del t</a:t>
            </a:r>
            <a:r>
              <a:rPr lang="en-US" altLang="en-US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ó</a:t>
            </a:r>
            <a:r>
              <a:rPr lang="en-US" altLang="es-MX" sz="1600" b="0" i="0">
                <a:solidFill>
                  <a:srgbClr val="181E00"/>
                </a:solidFill>
                <a:latin typeface="Arial" panose="020B0604020202020204" pitchFamily="34" charset="0"/>
                <a:ea typeface="Google Sans"/>
                <a:cs typeface="Arial" panose="020B0604020202020204" pitchFamily="34" charset="0"/>
              </a:rPr>
              <a:t>rax, incluido el segundo par de alas, y el abdomen.  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899160" y="285305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/>
              <a:t>Coccinellidae (</a:t>
            </a:r>
            <a:r>
              <a:rPr lang="en-US" altLang="es-MX" b="1" dirty="0" err="1"/>
              <a:t>Mariquita</a:t>
            </a:r>
            <a:r>
              <a:rPr lang="en-US" altLang="es-MX" b="1" dirty="0"/>
              <a:t>)</a:t>
            </a:r>
            <a:endParaRPr lang="es-MX" alt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3285490"/>
            <a:ext cx="3603625" cy="2959735"/>
          </a:xfrm>
          <a:prstGeom prst="rect">
            <a:avLst/>
          </a:prstGeom>
        </p:spPr>
      </p:pic>
      <p:sp>
        <p:nvSpPr>
          <p:cNvPr id="7" name="Cuadro de texto 6"/>
          <p:cNvSpPr txBox="1"/>
          <p:nvPr/>
        </p:nvSpPr>
        <p:spPr>
          <a:xfrm>
            <a:off x="4860290" y="2853055"/>
            <a:ext cx="3519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s-MX" b="1" dirty="0" err="1"/>
              <a:t>Dynastes</a:t>
            </a:r>
            <a:r>
              <a:rPr lang="en-US" altLang="es-MX" b="1" dirty="0"/>
              <a:t> </a:t>
            </a:r>
            <a:r>
              <a:rPr lang="en-US" altLang="es-MX" b="1" dirty="0" err="1"/>
              <a:t>hercules</a:t>
            </a:r>
            <a:endParaRPr lang="es-MX" altLang="en-US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240" y="3285490"/>
            <a:ext cx="3502660" cy="2959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70</TotalTime>
  <Words>776</Words>
  <Application>Microsoft Office PowerPoint</Application>
  <PresentationFormat>Presentación en pantalla (4:3)</PresentationFormat>
  <Paragraphs>81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Algerian</vt:lpstr>
      <vt:lpstr>Arial</vt:lpstr>
      <vt:lpstr>Franklin Gothic Book</vt:lpstr>
      <vt:lpstr>Franklin Gothic Medium</vt:lpstr>
      <vt:lpstr>Google Sans</vt:lpstr>
      <vt:lpstr>Linux Libertine</vt:lpstr>
      <vt:lpstr>Tunga</vt:lpstr>
      <vt:lpstr>Wingdings</vt:lpstr>
      <vt:lpstr>Ángulos</vt:lpstr>
      <vt:lpstr>Biodiversidad</vt:lpstr>
      <vt:lpstr>Biodiversidad en cifras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meri</dc:creator>
  <cp:lastModifiedBy>jlsalas77@hotmail.com</cp:lastModifiedBy>
  <cp:revision>72</cp:revision>
  <dcterms:created xsi:type="dcterms:W3CDTF">2015-05-09T08:35:00Z</dcterms:created>
  <dcterms:modified xsi:type="dcterms:W3CDTF">2025-04-24T12:58:27Z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FB9149813B864893ACBD8D62F98D9416_12</vt:lpwstr>
  </property>
  <property fmtid="{D5CDD505-2E9C-101B-9397-08002B2CF9AE}" pid="3" name="KSOProductBuildVer">
    <vt:lpwstr>2058-12.2.0.20795</vt:lpwstr>
  </property>
</Properties>
</file>