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59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75A16-E0BC-927E-8E8E-276A9CDBA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dirty="0"/>
              <a:t>El Ciclo Celular: </a:t>
            </a:r>
            <a:br>
              <a:rPr lang="es-ES" dirty="0"/>
            </a:br>
            <a:r>
              <a:rPr lang="es-ES" dirty="0"/>
              <a:t>Mitosis y Meiosis</a:t>
            </a:r>
            <a:endParaRPr lang="es-VE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8B9483-42A3-72E3-FEDD-C36641A569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 ¿Cómo se reproducen nuestras células?</a:t>
            </a:r>
            <a:endParaRPr lang="es-V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9B0AA9-99A2-D812-EC6A-E652CD3F6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605" y="2164221"/>
            <a:ext cx="5135526" cy="328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459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848B3-18BD-8F30-6575-A02CF36DE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5400" dirty="0"/>
              <a:t>El ciclo celular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8D7E65F-3D46-00A4-D8A2-8B09AB0910F2}"/>
              </a:ext>
            </a:extLst>
          </p:cNvPr>
          <p:cNvSpPr txBox="1"/>
          <p:nvPr/>
        </p:nvSpPr>
        <p:spPr>
          <a:xfrm>
            <a:off x="685801" y="1860229"/>
            <a:ext cx="4699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Es la "vida" de una célula desde que nace hasta que se divide.</a:t>
            </a:r>
            <a:endParaRPr lang="es-VE" sz="24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885F6C4-6EA2-0FE8-FD67-7BB982379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75727"/>
            <a:ext cx="5542699" cy="380789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31A9AF76-A4F1-04E2-5D9F-11D4D51A1C4E}"/>
              </a:ext>
            </a:extLst>
          </p:cNvPr>
          <p:cNvSpPr txBox="1"/>
          <p:nvPr/>
        </p:nvSpPr>
        <p:spPr>
          <a:xfrm>
            <a:off x="382771" y="4311187"/>
            <a:ext cx="2062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/>
              <a:t>Fases principales.</a:t>
            </a: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3CD24569-0DE4-3D4E-DB7F-E2F400320222}"/>
              </a:ext>
            </a:extLst>
          </p:cNvPr>
          <p:cNvSpPr/>
          <p:nvPr/>
        </p:nvSpPr>
        <p:spPr>
          <a:xfrm>
            <a:off x="2296632" y="3349975"/>
            <a:ext cx="520996" cy="2434137"/>
          </a:xfrm>
          <a:prstGeom prst="leftBrace">
            <a:avLst>
              <a:gd name="adj1" fmla="val 100169"/>
              <a:gd name="adj2" fmla="val 49563"/>
            </a:avLst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F3FB7D3-09FD-D1FA-4E37-340CB8F8EED1}"/>
              </a:ext>
            </a:extLst>
          </p:cNvPr>
          <p:cNvSpPr txBox="1"/>
          <p:nvPr/>
        </p:nvSpPr>
        <p:spPr>
          <a:xfrm>
            <a:off x="2945218" y="3059730"/>
            <a:ext cx="2482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 dirty="0"/>
              <a:t>Interfase</a:t>
            </a:r>
          </a:p>
          <a:p>
            <a:r>
              <a:rPr lang="es-ES" dirty="0"/>
              <a:t>La célula crece y duplica su ADN (se prepara).</a:t>
            </a:r>
            <a:endParaRPr lang="es-VE" dirty="0"/>
          </a:p>
          <a:p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5ACD57A-B8F8-79C9-AA41-48E6CDED1E7C}"/>
              </a:ext>
            </a:extLst>
          </p:cNvPr>
          <p:cNvSpPr txBox="1"/>
          <p:nvPr/>
        </p:nvSpPr>
        <p:spPr>
          <a:xfrm>
            <a:off x="3035596" y="5460946"/>
            <a:ext cx="2349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VE"/>
              <a:t>Fase M (División): Mitosis o Meiosis.</a:t>
            </a:r>
            <a:endParaRPr lang="es-VE" dirty="0"/>
          </a:p>
        </p:txBody>
      </p:sp>
    </p:spTree>
    <p:extLst>
      <p:ext uri="{BB962C8B-B14F-4D97-AF65-F5344CB8AC3E}">
        <p14:creationId xmlns:p14="http://schemas.microsoft.com/office/powerpoint/2010/main" val="3957033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07303F-73C8-BB28-2A41-FBC781B8D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VE" sz="4400" dirty="0"/>
              <a:t>Interfase.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C5C451F-88D6-6B21-A807-323B0815F946}"/>
              </a:ext>
            </a:extLst>
          </p:cNvPr>
          <p:cNvSpPr txBox="1"/>
          <p:nvPr/>
        </p:nvSpPr>
        <p:spPr>
          <a:xfrm>
            <a:off x="4719454" y="1166842"/>
            <a:ext cx="609777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Se divide en tres fases principales: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Fase G1 (Crecimiento): </a:t>
            </a:r>
            <a:r>
              <a:rPr lang="es-ES" sz="1600" dirty="0"/>
              <a:t>La célula aumenta su tamaño, sintetiza proteínas y produce nuevos orgánulos. Es un periodo de alta actividad metabólica.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b="1" dirty="0"/>
              <a:t>Fase S (Síntesis): </a:t>
            </a:r>
            <a:r>
              <a:rPr lang="es-ES" sz="1600" dirty="0"/>
              <a:t>Es el momento crítico donde ocurre la replicación del ADN. Al finalizar, la célula tiene dos copias idénticas de su material genético (cromátidas hermanas).</a:t>
            </a:r>
          </a:p>
          <a:p>
            <a:pPr algn="just"/>
            <a:endParaRPr lang="es-ES" dirty="0"/>
          </a:p>
          <a:p>
            <a:pPr algn="just"/>
            <a:endParaRPr lang="es-ES" dirty="0"/>
          </a:p>
          <a:p>
            <a:pPr algn="just"/>
            <a:r>
              <a:rPr lang="es-ES" b="1" dirty="0"/>
              <a:t>Fase G2 (Preparación final): </a:t>
            </a:r>
            <a:r>
              <a:rPr lang="es-ES" sz="1600" dirty="0"/>
              <a:t>La célula continúa creciendo ligeramente y sintetiza las estructuras necesarias para la división, como los microtúbulos que formarán el huso mitótico. Se verifica que el ADN no tenga errores antes de pasar a la fase M (mitosis). </a:t>
            </a:r>
            <a:endParaRPr lang="es-VE" sz="1600" dirty="0"/>
          </a:p>
        </p:txBody>
      </p:sp>
      <p:sp>
        <p:nvSpPr>
          <p:cNvPr id="6" name="Flecha: a la derecha con bandas 5">
            <a:extLst>
              <a:ext uri="{FF2B5EF4-FFF2-40B4-BE49-F238E27FC236}">
                <a16:creationId xmlns:a16="http://schemas.microsoft.com/office/drawing/2014/main" id="{2486A96E-A05C-DF2F-2D54-91D1848579D1}"/>
              </a:ext>
            </a:extLst>
          </p:cNvPr>
          <p:cNvSpPr/>
          <p:nvPr/>
        </p:nvSpPr>
        <p:spPr>
          <a:xfrm>
            <a:off x="1828800" y="2743200"/>
            <a:ext cx="2413591" cy="1456267"/>
          </a:xfrm>
          <a:prstGeom prst="strip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13248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0A87450-1FEA-8961-7857-DF469A25C8C7}"/>
              </a:ext>
            </a:extLst>
          </p:cNvPr>
          <p:cNvSpPr txBox="1"/>
          <p:nvPr/>
        </p:nvSpPr>
        <p:spPr>
          <a:xfrm>
            <a:off x="943640" y="937069"/>
            <a:ext cx="60977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VE" sz="4000" dirty="0"/>
              <a:t>FASE M: División Celular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137B1E0-F0EC-1A68-F8CD-BF5161AAE25C}"/>
              </a:ext>
            </a:extLst>
          </p:cNvPr>
          <p:cNvSpPr txBox="1"/>
          <p:nvPr/>
        </p:nvSpPr>
        <p:spPr>
          <a:xfrm>
            <a:off x="2931928" y="1671536"/>
            <a:ext cx="60977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VE" sz="2800" dirty="0"/>
              <a:t>Mitosis o Meiosis</a:t>
            </a:r>
            <a:r>
              <a:rPr lang="es-VE" dirty="0"/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D165B46-FA21-969E-D739-7A19E3CF7D1E}"/>
              </a:ext>
            </a:extLst>
          </p:cNvPr>
          <p:cNvSpPr txBox="1"/>
          <p:nvPr/>
        </p:nvSpPr>
        <p:spPr>
          <a:xfrm>
            <a:off x="691117" y="2913320"/>
            <a:ext cx="528438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/>
              <a:t>Mitosis (División del Núcleo) </a:t>
            </a:r>
          </a:p>
          <a:p>
            <a:endParaRPr lang="es-ES" dirty="0"/>
          </a:p>
          <a:p>
            <a:r>
              <a:rPr lang="es-ES" dirty="0"/>
              <a:t>Se subdivide en 4 etapas clave: 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Profase: </a:t>
            </a:r>
            <a:r>
              <a:rPr lang="es-ES" dirty="0"/>
              <a:t>El ADN se condensa en cromosomas. Desaparece la envoltura nuclear y se forma el huso mitótico.</a:t>
            </a:r>
          </a:p>
          <a:p>
            <a:pPr algn="just"/>
            <a:endParaRPr lang="es-ES" dirty="0"/>
          </a:p>
          <a:p>
            <a:pPr algn="just"/>
            <a:r>
              <a:rPr lang="es-ES" b="1" dirty="0"/>
              <a:t>Metafase: </a:t>
            </a:r>
            <a:r>
              <a:rPr lang="es-ES" dirty="0"/>
              <a:t>Los cromosomas se alinean perfectamente en el ecuador de la célula (placa metafásica).</a:t>
            </a:r>
          </a:p>
          <a:p>
            <a:pPr algn="just"/>
            <a:endParaRPr lang="es-ES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E328229-EB49-8AEE-2DE2-ECFA618E86F5}"/>
              </a:ext>
            </a:extLst>
          </p:cNvPr>
          <p:cNvSpPr txBox="1"/>
          <p:nvPr/>
        </p:nvSpPr>
        <p:spPr>
          <a:xfrm>
            <a:off x="6717118" y="4037280"/>
            <a:ext cx="496806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Anafase</a:t>
            </a:r>
            <a:r>
              <a:rPr lang="es-ES" dirty="0"/>
              <a:t>: Las cromátidas hermanas se separan y son arrastradas hacia los polos opuestos de la célula.</a:t>
            </a:r>
          </a:p>
          <a:p>
            <a:endParaRPr lang="es-ES" dirty="0"/>
          </a:p>
          <a:p>
            <a:r>
              <a:rPr lang="es-ES" b="1" dirty="0"/>
              <a:t>Telofase: </a:t>
            </a:r>
            <a:r>
              <a:rPr lang="es-ES" dirty="0"/>
              <a:t>Se forman dos nuevos núcleos. El ADN se descondensa y reaparece la membrana nuclear. 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107EB833-39B7-3A93-2E86-D231BFF6DE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7118" y="316317"/>
            <a:ext cx="4739906" cy="3554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56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9F5D8CC-6C2A-3C44-5AC1-117E4FE78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1319212"/>
            <a:ext cx="8439150" cy="42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03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E1311D4-6635-FD72-D64B-3197F2349CBB}"/>
              </a:ext>
            </a:extLst>
          </p:cNvPr>
          <p:cNvSpPr txBox="1"/>
          <p:nvPr/>
        </p:nvSpPr>
        <p:spPr>
          <a:xfrm>
            <a:off x="1265274" y="935665"/>
            <a:ext cx="4433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Meiosis I.</a:t>
            </a:r>
            <a:r>
              <a:rPr lang="es-ES" dirty="0"/>
              <a:t> </a:t>
            </a:r>
            <a:endParaRPr lang="es-V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8D7BA97-40BB-9A0B-7323-9A7C6F761A9B}"/>
              </a:ext>
            </a:extLst>
          </p:cNvPr>
          <p:cNvSpPr txBox="1"/>
          <p:nvPr/>
        </p:nvSpPr>
        <p:spPr>
          <a:xfrm>
            <a:off x="1151859" y="1675018"/>
            <a:ext cx="46606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Meiosis I </a:t>
            </a:r>
            <a:r>
              <a:rPr lang="es-ES" dirty="0"/>
              <a:t>(Fase Reductiva)</a:t>
            </a:r>
          </a:p>
          <a:p>
            <a:endParaRPr lang="es-ES" b="1" dirty="0"/>
          </a:p>
          <a:p>
            <a:r>
              <a:rPr lang="es-ES" b="1" dirty="0"/>
              <a:t>Profase I</a:t>
            </a:r>
            <a:r>
              <a:rPr lang="es-ES" dirty="0"/>
              <a:t>: Los cromosomas homólogos se aparean (sinapsis) e intercambian fragmentos de ADN (entrecruzamiento).</a:t>
            </a:r>
          </a:p>
          <a:p>
            <a:endParaRPr lang="es-ES" dirty="0"/>
          </a:p>
          <a:p>
            <a:r>
              <a:rPr lang="es-ES" b="1" dirty="0"/>
              <a:t>Metafase I</a:t>
            </a:r>
            <a:r>
              <a:rPr lang="es-ES" dirty="0"/>
              <a:t>: Los pares homólogos se alinean en el centro de la célula.</a:t>
            </a:r>
          </a:p>
          <a:p>
            <a:endParaRPr lang="es-ES" dirty="0"/>
          </a:p>
          <a:p>
            <a:r>
              <a:rPr lang="es-ES" b="1" dirty="0"/>
              <a:t>Anafase I</a:t>
            </a:r>
            <a:r>
              <a:rPr lang="es-ES" dirty="0"/>
              <a:t>: Los cromosomas homólogos se separan hacia polos opuestos, reduciendo el número a la mitad.</a:t>
            </a:r>
          </a:p>
          <a:p>
            <a:endParaRPr lang="es-ES" dirty="0"/>
          </a:p>
          <a:p>
            <a:r>
              <a:rPr lang="es-ES" b="1" dirty="0"/>
              <a:t>Telofase I</a:t>
            </a:r>
            <a:r>
              <a:rPr lang="es-ES" dirty="0"/>
              <a:t>: Se forman nuevas membranas nucleares y la célula se divide en dos. </a:t>
            </a:r>
          </a:p>
          <a:p>
            <a:endParaRPr lang="es-V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3A44B02-56FA-B9FB-D8EB-204F8AC0BC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2464" y="1886889"/>
            <a:ext cx="5859721" cy="329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665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F587E668-3D73-538C-AABE-9B7D5418389E}"/>
              </a:ext>
            </a:extLst>
          </p:cNvPr>
          <p:cNvSpPr/>
          <p:nvPr/>
        </p:nvSpPr>
        <p:spPr>
          <a:xfrm>
            <a:off x="6455296" y="836013"/>
            <a:ext cx="4522378" cy="486971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A82ACB3-6FA7-9F5D-90E6-C350ACAEB67B}"/>
              </a:ext>
            </a:extLst>
          </p:cNvPr>
          <p:cNvSpPr txBox="1"/>
          <p:nvPr/>
        </p:nvSpPr>
        <p:spPr>
          <a:xfrm>
            <a:off x="956930" y="1701209"/>
            <a:ext cx="46995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/>
              <a:t>Profase II	Preparación: </a:t>
            </a:r>
            <a:r>
              <a:rPr lang="es-ES" dirty="0"/>
              <a:t>Los cromosomas se condensan; no hay cruce de genes.</a:t>
            </a:r>
          </a:p>
          <a:p>
            <a:endParaRPr lang="es-ES" b="1" dirty="0"/>
          </a:p>
          <a:p>
            <a:r>
              <a:rPr lang="es-ES" b="1" dirty="0"/>
              <a:t>Metafase II Alineación: </a:t>
            </a:r>
            <a:r>
              <a:rPr lang="es-ES" dirty="0"/>
              <a:t>Los cromosomas se sitúan en el centro en una sola fila.</a:t>
            </a:r>
          </a:p>
          <a:p>
            <a:endParaRPr lang="es-ES" dirty="0"/>
          </a:p>
          <a:p>
            <a:r>
              <a:rPr lang="es-ES" b="1" dirty="0"/>
              <a:t>Anafase II	 Separación: </a:t>
            </a:r>
            <a:r>
              <a:rPr lang="es-ES" dirty="0"/>
              <a:t>Las cromátidas hermanas se separan hacia los polos.</a:t>
            </a:r>
          </a:p>
          <a:p>
            <a:endParaRPr lang="es-ES" dirty="0"/>
          </a:p>
          <a:p>
            <a:r>
              <a:rPr lang="es-ES" b="1" dirty="0"/>
              <a:t>Telofase II Cierre: </a:t>
            </a:r>
            <a:r>
              <a:rPr lang="es-ES" dirty="0"/>
              <a:t>Se forman los núcleos y el citoplasma se divide (citocinesis).</a:t>
            </a:r>
            <a:endParaRPr lang="es-VE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9B15DB8-445A-EDB5-D4BE-59C767B4F695}"/>
              </a:ext>
            </a:extLst>
          </p:cNvPr>
          <p:cNvSpPr txBox="1"/>
          <p:nvPr/>
        </p:nvSpPr>
        <p:spPr>
          <a:xfrm>
            <a:off x="956930" y="871871"/>
            <a:ext cx="3157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/>
              <a:t>Meiosis II.</a:t>
            </a:r>
            <a:endParaRPr lang="es-VE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67F2045-63BF-CC12-C478-887AB720ACE8}"/>
              </a:ext>
            </a:extLst>
          </p:cNvPr>
          <p:cNvSpPr txBox="1"/>
          <p:nvPr/>
        </p:nvSpPr>
        <p:spPr>
          <a:xfrm>
            <a:off x="6615667" y="1133481"/>
            <a:ext cx="4362007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3200" b="1" dirty="0"/>
              <a:t>Resultado Final:</a:t>
            </a:r>
          </a:p>
          <a:p>
            <a:endParaRPr lang="es-ES" sz="2400" dirty="0"/>
          </a:p>
          <a:p>
            <a:r>
              <a:rPr lang="es-ES" sz="2400" dirty="0"/>
              <a:t>Cantidad: 4 células hijas.</a:t>
            </a:r>
          </a:p>
          <a:p>
            <a:r>
              <a:rPr lang="es-ES" sz="2400" dirty="0"/>
              <a:t>Genética: Son haploides (n) y genéticamente distintas entre sí.</a:t>
            </a:r>
          </a:p>
          <a:p>
            <a:endParaRPr lang="es-ES" sz="2400" dirty="0"/>
          </a:p>
          <a:p>
            <a:endParaRPr lang="es-ES" sz="2400" dirty="0"/>
          </a:p>
          <a:p>
            <a:r>
              <a:rPr lang="es-ES" sz="2400" dirty="0"/>
              <a:t>Propósito: Crear gametos (óvulos o espermatozoides) listos para la fecundación.</a:t>
            </a:r>
            <a:endParaRPr lang="es-VE" sz="2400" dirty="0"/>
          </a:p>
        </p:txBody>
      </p:sp>
    </p:spTree>
    <p:extLst>
      <p:ext uri="{BB962C8B-B14F-4D97-AF65-F5344CB8AC3E}">
        <p14:creationId xmlns:p14="http://schemas.microsoft.com/office/powerpoint/2010/main" val="21402236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{8E4D6C7E-B85D-430D-A396-1E7B233E68D8}TFb5ae2469-0bae-4978-b0e0-39dd046150ff15f2ba3a-9f0c70d1f475</Template>
  <TotalTime>106</TotalTime>
  <Words>449</Words>
  <Application>Microsoft Office PowerPoint</Application>
  <PresentationFormat>Panorámica</PresentationFormat>
  <Paragraphs>55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El Ciclo Celular:  Mitosis y Meiosis</vt:lpstr>
      <vt:lpstr>El ciclo celular</vt:lpstr>
      <vt:lpstr>Interfase.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usuario</dc:creator>
  <cp:lastModifiedBy>usuario</cp:lastModifiedBy>
  <cp:revision>11</cp:revision>
  <dcterms:created xsi:type="dcterms:W3CDTF">2026-03-05T15:26:09Z</dcterms:created>
  <dcterms:modified xsi:type="dcterms:W3CDTF">2026-03-10T12:26:28Z</dcterms:modified>
</cp:coreProperties>
</file>