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1"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oruco"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commentAuthors" Target="commentAuthor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B5DC4-FE3A-4613-B1DA-F547793012D4}" type="datetimeFigureOut">
              <a:rPr lang="es-MX" smtClean="0"/>
              <a:t>27/11/2025</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6D2EC-69D6-45F2-BF33-31FF21AEC679}" type="slidenum">
              <a:rPr lang="es-MX" smtClean="0"/>
              <a:t>‹Nº›</a:t>
            </a:fld>
            <a:endParaRPr lang="es-MX"/>
          </a:p>
        </p:txBody>
      </p:sp>
    </p:spTree>
    <p:extLst>
      <p:ext uri="{BB962C8B-B14F-4D97-AF65-F5344CB8AC3E}">
        <p14:creationId xmlns:p14="http://schemas.microsoft.com/office/powerpoint/2010/main" val="317487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B6C9889-CFAA-4090-AA75-5B24D291DCBA}"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B6C9889-CFAA-4090-AA75-5B24D291DCBA}"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457200" y="274639"/>
            <a:ext cx="6019800" cy="46783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B6C9889-CFAA-4090-AA75-5B24D291DCBA}"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B6C9889-CFAA-4090-AA75-5B24D291DCBA}"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s-ES"/>
              <a:t>Haga clic para modificar el estilo de título del patrón</a:t>
            </a:r>
            <a:endParaRPr lang="en-US" dirty="0"/>
          </a:p>
        </p:txBody>
      </p:sp>
      <p:sp>
        <p:nvSpPr>
          <p:cNvPr id="3" name="Text Placeholder 2"/>
          <p:cNvSpPr>
            <a:spLocks noGrp="1"/>
          </p:cNvSpPr>
          <p:nvPr>
            <p:ph type="body" idx="1" hasCustomPrompt="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s-ES"/>
              <a:t>Haga clic para modificar el estilo de texto del patrón</a:t>
            </a:r>
          </a:p>
        </p:txBody>
      </p:sp>
      <p:sp>
        <p:nvSpPr>
          <p:cNvPr id="4" name="Date Placeholder 3"/>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B6C9889-CFAA-4090-AA75-5B24D291DCBA}"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B6C9889-CFAA-4090-AA75-5B24D291DCBA}" type="slidenum">
              <a:rPr lang="es-ES" smtClean="0"/>
              <a:t>‹Nº›</a:t>
            </a:fld>
            <a:endParaRPr lang="es-ES" dirty="0"/>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hasCustomPrompt="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s-ES"/>
              <a:t>Haga clic para modificar el estilo de texto del patrón</a:t>
            </a:r>
          </a:p>
        </p:txBody>
      </p:sp>
      <p:sp>
        <p:nvSpPr>
          <p:cNvPr id="4" name="Content Placeholder 3"/>
          <p:cNvSpPr>
            <a:spLocks noGrp="1"/>
          </p:cNvSpPr>
          <p:nvPr>
            <p:ph sz="half" idx="2" hasCustomPrompt="1"/>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s-ES"/>
              <a:t>Haga clic para modificar el estilo de texto del patrón</a:t>
            </a:r>
          </a:p>
        </p:txBody>
      </p:sp>
      <p:sp>
        <p:nvSpPr>
          <p:cNvPr id="6" name="Content Placeholder 5"/>
          <p:cNvSpPr>
            <a:spLocks noGrp="1"/>
          </p:cNvSpPr>
          <p:nvPr>
            <p:ph sz="quarter" idx="4" hasCustomPrompt="1"/>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CB6C9889-CFAA-4090-AA75-5B24D291DCBA}"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CB6C9889-CFAA-4090-AA75-5B24D291DCBA}"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CB6C9889-CFAA-4090-AA75-5B24D291DCBA}"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s-ES"/>
              <a:t>Haga clic para modificar el estilo de título del patrón</a:t>
            </a:r>
            <a:endParaRPr lang="en-US" dirty="0"/>
          </a:p>
        </p:txBody>
      </p:sp>
      <p:sp>
        <p:nvSpPr>
          <p:cNvPr id="3" name="Content Placeholder 2"/>
          <p:cNvSpPr>
            <a:spLocks noGrp="1"/>
          </p:cNvSpPr>
          <p:nvPr>
            <p:ph idx="1" hasCustomPrompt="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es-ES"/>
              <a:t>Haga clic para modificar el estilo de texto del patrón</a:t>
            </a:r>
          </a:p>
        </p:txBody>
      </p:sp>
      <p:sp>
        <p:nvSpPr>
          <p:cNvPr id="5" name="Date Placeholder 4"/>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B6C9889-CFAA-4090-AA75-5B24D291DCBA}"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dirty="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a:t>Haga clic para modificar el estilo de título del patrón</a:t>
            </a:r>
            <a:endParaRPr lang="en-US" dirty="0"/>
          </a:p>
        </p:txBody>
      </p:sp>
      <p:sp>
        <p:nvSpPr>
          <p:cNvPr id="4" name="Text Placeholder 3"/>
          <p:cNvSpPr>
            <a:spLocks noGrp="1"/>
          </p:cNvSpPr>
          <p:nvPr>
            <p:ph type="body" sz="half" idx="2" hasCustomPrompt="1"/>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789EC3A-FC03-4BF7-B427-1C96974FC7B0}" type="datetimeFigureOut">
              <a:rPr lang="es-ES" smtClean="0"/>
              <a:t>27/11/2025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B6C9889-CFAA-4090-AA75-5B24D291DCBA}"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789EC3A-FC03-4BF7-B427-1C96974FC7B0}" type="datetimeFigureOut">
              <a:rPr lang="es-ES" smtClean="0"/>
              <a:t>27/11/2025</a:t>
            </a:fld>
            <a:endParaRPr lang="es-E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B6C9889-CFAA-4090-AA75-5B24D291DCBA}"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21.png" /></Relationships>
</file>

<file path=ppt/slides/_rels/slide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23.png" /></Relationships>
</file>

<file path=ppt/slides/_rels/slide17.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26.png" /></Relationships>
</file>

<file path=ppt/slides/_rels/slide19.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26.png" /></Relationships>
</file>

<file path=ppt/slides/_rels/slide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5.png" /><Relationship Id="rId1" Type="http://schemas.openxmlformats.org/officeDocument/2006/relationships/slideLayout" Target="../slideLayouts/slideLayout2.xml" /><Relationship Id="rId5" Type="http://schemas.openxmlformats.org/officeDocument/2006/relationships/image" Target="../media/image14.jpeg" /><Relationship Id="rId4" Type="http://schemas.openxmlformats.org/officeDocument/2006/relationships/image" Target="../media/image13.png" /></Relationships>
</file>

<file path=ppt/slides/_rels/slide9.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1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593431"/>
            <a:ext cx="9144000" cy="936104"/>
          </a:xfrm>
          <a:solidFill>
            <a:schemeClr val="accent3">
              <a:lumMod val="40000"/>
              <a:lumOff val="60000"/>
            </a:schemeClr>
          </a:solidFill>
        </p:spPr>
        <p:txBody>
          <a:bodyPr/>
          <a:lstStyle/>
          <a:p>
            <a:pPr algn="ctr"/>
            <a:r>
              <a:rPr lang="en-US" altLang="es-VE" sz="3600" dirty="0">
                <a:latin typeface="Algerian" panose="04020705040A02060702" pitchFamily="82" charset="0"/>
              </a:rPr>
              <a:t>Enfermedades geneticas</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4" y="-243409"/>
            <a:ext cx="3638461" cy="3772943"/>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345" y="-92467"/>
            <a:ext cx="3939858" cy="6041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Prader-Willi</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1631216"/>
          </a:xfrm>
          <a:prstGeom prst="rect">
            <a:avLst/>
          </a:prstGeom>
          <a:solidFill>
            <a:schemeClr val="bg1"/>
          </a:solidFill>
        </p:spPr>
        <p:txBody>
          <a:bodyPr wrap="square">
            <a:spAutoFit/>
          </a:bodyPr>
          <a:lstStyle/>
          <a:p>
            <a:r>
              <a:rPr lang="es-VE" sz="2000" dirty="0">
                <a:latin typeface="Arial" panose="020B0604020202020204" pitchFamily="34" charset="0"/>
                <a:cs typeface="Arial" panose="020B0604020202020204" pitchFamily="34" charset="0"/>
              </a:rPr>
              <a:t>Es una enfermedad presente desde el nacimiento (congénita). Afecta muchas partes del cuerpo. Las personas con esta afección tienen hambre todo el tiempo y se vuelven obesas. También tienen pobre tono muscular y una capacidad mental reducida, al igual que órganos sexuales subdesarrollados.</a:t>
            </a:r>
          </a:p>
        </p:txBody>
      </p:sp>
      <p:pic>
        <p:nvPicPr>
          <p:cNvPr id="4" name="Imagen 3"/>
          <p:cNvPicPr>
            <a:picLocks noChangeAspect="1"/>
          </p:cNvPicPr>
          <p:nvPr/>
        </p:nvPicPr>
        <p:blipFill>
          <a:blip r:embed="rId3"/>
          <a:stretch>
            <a:fillRect/>
          </a:stretch>
        </p:blipFill>
        <p:spPr>
          <a:xfrm>
            <a:off x="1919134" y="3038530"/>
            <a:ext cx="5328592" cy="3720155"/>
          </a:xfrm>
          <a:prstGeom prst="rect">
            <a:avLst/>
          </a:prstGeom>
        </p:spPr>
      </p:pic>
    </p:spTree>
    <p:extLst>
      <p:ext uri="{BB962C8B-B14F-4D97-AF65-F5344CB8AC3E}">
        <p14:creationId xmlns:p14="http://schemas.microsoft.com/office/powerpoint/2010/main" val="7167042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Prader-Willi</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2246769"/>
          </a:xfrm>
          <a:prstGeom prst="rect">
            <a:avLst/>
          </a:prstGeom>
          <a:solidFill>
            <a:schemeClr val="bg1"/>
          </a:solidFill>
        </p:spPr>
        <p:txBody>
          <a:bodyPr wrap="square">
            <a:spAutoFit/>
          </a:bodyPr>
          <a:lstStyle/>
          <a:p>
            <a:r>
              <a:rPr lang="es-VE" sz="2000" dirty="0">
                <a:latin typeface="Arial" panose="020B0604020202020204" pitchFamily="34" charset="0"/>
                <a:cs typeface="Arial" panose="020B0604020202020204" pitchFamily="34" charset="0"/>
              </a:rPr>
              <a:t>El síndrome de Prader-Willi es causado por la carencia de un gen en el cromosoma 15. Normalmente, cada uno de los padres transmite una copia de este cromosoma. Este síndrome puede ocurrir de un par de maneras: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Los genes del padre faltan en el cromosoma 15.</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Existen variantes con los genes del padre en el cromosoma 15.</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Hay dos copias del cromosoma 15 de la madre y ninguna del padre.</a:t>
            </a:r>
          </a:p>
        </p:txBody>
      </p:sp>
      <p:pic>
        <p:nvPicPr>
          <p:cNvPr id="5" name="Imagen 4"/>
          <p:cNvPicPr>
            <a:picLocks noChangeAspect="1"/>
          </p:cNvPicPr>
          <p:nvPr/>
        </p:nvPicPr>
        <p:blipFill>
          <a:blip r:embed="rId3"/>
          <a:stretch>
            <a:fillRect/>
          </a:stretch>
        </p:blipFill>
        <p:spPr>
          <a:xfrm>
            <a:off x="1725930" y="3972056"/>
            <a:ext cx="5715000" cy="2697304"/>
          </a:xfrm>
          <a:prstGeom prst="rect">
            <a:avLst/>
          </a:prstGeom>
        </p:spPr>
      </p:pic>
    </p:spTree>
    <p:extLst>
      <p:ext uri="{BB962C8B-B14F-4D97-AF65-F5344CB8AC3E}">
        <p14:creationId xmlns:p14="http://schemas.microsoft.com/office/powerpoint/2010/main" val="11731266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Prader-Willi</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1692771"/>
          </a:xfrm>
          <a:prstGeom prst="rect">
            <a:avLst/>
          </a:prstGeom>
          <a:solidFill>
            <a:schemeClr val="bg1"/>
          </a:solidFill>
        </p:spPr>
        <p:txBody>
          <a:bodyPr wrap="square">
            <a:spAutoFit/>
          </a:bodyPr>
          <a:lstStyle/>
          <a:p>
            <a:r>
              <a:rPr lang="es-VE" sz="2400" dirty="0">
                <a:latin typeface="Arial" panose="020B0604020202020204" pitchFamily="34" charset="0"/>
                <a:cs typeface="Arial" panose="020B0604020202020204" pitchFamily="34" charset="0"/>
              </a:rPr>
              <a:t>Síntomas:</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Los recién nacidos suelen ser pequeños y flácidos con tono muscular reducido</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Los recién nacidos varones pueden tener criptorquidia (testículos)</a:t>
            </a:r>
          </a:p>
          <a:p>
            <a:endParaRPr lang="es-VE"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1154430" y="2995488"/>
            <a:ext cx="6858000" cy="3745880"/>
          </a:xfrm>
          <a:prstGeom prst="rect">
            <a:avLst/>
          </a:prstGeom>
        </p:spPr>
      </p:pic>
    </p:spTree>
    <p:extLst>
      <p:ext uri="{BB962C8B-B14F-4D97-AF65-F5344CB8AC3E}">
        <p14:creationId xmlns:p14="http://schemas.microsoft.com/office/powerpoint/2010/main" val="39733371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Prader-Willi</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3539430"/>
          </a:xfrm>
          <a:prstGeom prst="rect">
            <a:avLst/>
          </a:prstGeom>
          <a:solidFill>
            <a:schemeClr val="bg1"/>
          </a:solidFill>
        </p:spPr>
        <p:txBody>
          <a:bodyPr wrap="square">
            <a:spAutoFit/>
          </a:bodyPr>
          <a:lstStyle/>
          <a:p>
            <a:r>
              <a:rPr lang="es-VE" sz="2400" dirty="0">
                <a:latin typeface="Arial" panose="020B0604020202020204" pitchFamily="34" charset="0"/>
                <a:cs typeface="Arial" panose="020B0604020202020204" pitchFamily="34" charset="0"/>
              </a:rPr>
              <a:t>Otros síntomas pueden incluir:</a:t>
            </a:r>
          </a:p>
          <a:p>
            <a:endParaRPr lang="es-V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Problemas para comer durante la lactancia que llevan a un aumento de peso deficiente</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Ojos en forma de almendra</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Retraso en el desarrollo de las funciones musculares y motoras</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Cabeza estrecha en las sienes</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Aumento rápido de peso</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Estatura corta</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Desarrollo mental lento</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Manos y pies muy pequeños en comparación con el cuerpo del niño</a:t>
            </a:r>
          </a:p>
        </p:txBody>
      </p:sp>
    </p:spTree>
    <p:extLst>
      <p:ext uri="{BB962C8B-B14F-4D97-AF65-F5344CB8AC3E}">
        <p14:creationId xmlns:p14="http://schemas.microsoft.com/office/powerpoint/2010/main" val="11139155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Prader-Willi</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769441"/>
          </a:xfrm>
          <a:prstGeom prst="rect">
            <a:avLst/>
          </a:prstGeom>
          <a:solidFill>
            <a:schemeClr val="bg1"/>
          </a:solidFill>
        </p:spPr>
        <p:txBody>
          <a:bodyPr wrap="square">
            <a:spAutoFit/>
          </a:bodyPr>
          <a:lstStyle/>
          <a:p>
            <a:r>
              <a:rPr lang="es-VE" sz="2400" dirty="0">
                <a:latin typeface="Arial" panose="020B0604020202020204" pitchFamily="34" charset="0"/>
                <a:cs typeface="Arial" panose="020B0604020202020204" pitchFamily="34" charset="0"/>
              </a:rPr>
              <a:t>Otros síntomas pueden incluir:</a:t>
            </a:r>
          </a:p>
          <a:p>
            <a:endParaRPr lang="es-VE"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467544" y="2186952"/>
            <a:ext cx="3821048" cy="4340994"/>
          </a:xfrm>
          <a:prstGeom prst="rect">
            <a:avLst/>
          </a:prstGeom>
        </p:spPr>
      </p:pic>
      <p:pic>
        <p:nvPicPr>
          <p:cNvPr id="5" name="Imagen 4"/>
          <p:cNvPicPr>
            <a:picLocks noChangeAspect="1"/>
          </p:cNvPicPr>
          <p:nvPr/>
        </p:nvPicPr>
        <p:blipFill>
          <a:blip r:embed="rId4"/>
          <a:stretch>
            <a:fillRect/>
          </a:stretch>
        </p:blipFill>
        <p:spPr>
          <a:xfrm>
            <a:off x="4762886" y="2186952"/>
            <a:ext cx="3985578" cy="4340994"/>
          </a:xfrm>
          <a:prstGeom prst="rect">
            <a:avLst/>
          </a:prstGeom>
        </p:spPr>
      </p:pic>
    </p:spTree>
    <p:extLst>
      <p:ext uri="{BB962C8B-B14F-4D97-AF65-F5344CB8AC3E}">
        <p14:creationId xmlns:p14="http://schemas.microsoft.com/office/powerpoint/2010/main" val="37965784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Prader-Willi</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3539430"/>
          </a:xfrm>
          <a:prstGeom prst="rect">
            <a:avLst/>
          </a:prstGeom>
          <a:solidFill>
            <a:schemeClr val="bg1"/>
          </a:solidFill>
        </p:spPr>
        <p:txBody>
          <a:bodyPr wrap="square">
            <a:spAutoFit/>
          </a:bodyPr>
          <a:lstStyle/>
          <a:p>
            <a:r>
              <a:rPr lang="es-VE" sz="2400" dirty="0">
                <a:latin typeface="Arial" panose="020B0604020202020204" pitchFamily="34" charset="0"/>
                <a:cs typeface="Arial" panose="020B0604020202020204" pitchFamily="34" charset="0"/>
              </a:rPr>
              <a:t>Tratamiento:</a:t>
            </a:r>
          </a:p>
          <a:p>
            <a:endParaRPr lang="es-VE" sz="2000" dirty="0">
              <a:latin typeface="Arial" panose="020B0604020202020204" pitchFamily="34" charset="0"/>
              <a:cs typeface="Arial" panose="020B0604020202020204" pitchFamily="34" charset="0"/>
            </a:endParaRPr>
          </a:p>
          <a:p>
            <a:r>
              <a:rPr lang="es-VE" sz="2000" dirty="0">
                <a:latin typeface="Arial" panose="020B0604020202020204" pitchFamily="34" charset="0"/>
                <a:cs typeface="Arial" panose="020B0604020202020204" pitchFamily="34" charset="0"/>
              </a:rPr>
              <a:t>La hormona del crecimiento se usa para tratar el síndrome de Prader-Willi. Puede ayudar a:</a:t>
            </a:r>
          </a:p>
          <a:p>
            <a:endParaRPr lang="es-V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Mejorar la fortaleza física y la agilidad</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Mejorar la estatura</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Incrementar la masa muscular y disminuir la grasa corporal</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Mejorar la distribución del peso</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Incrementar el vigor</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Incrementar la densidad mineral ósea</a:t>
            </a:r>
          </a:p>
        </p:txBody>
      </p:sp>
    </p:spTree>
    <p:extLst>
      <p:ext uri="{BB962C8B-B14F-4D97-AF65-F5344CB8AC3E}">
        <p14:creationId xmlns:p14="http://schemas.microsoft.com/office/powerpoint/2010/main" val="36098794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Williams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2246769"/>
          </a:xfrm>
          <a:prstGeom prst="rect">
            <a:avLst/>
          </a:prstGeom>
          <a:solidFill>
            <a:schemeClr val="bg1"/>
          </a:solidFill>
        </p:spPr>
        <p:txBody>
          <a:bodyPr wrap="square">
            <a:spAutoFit/>
          </a:bodyPr>
          <a:lstStyle/>
          <a:p>
            <a:r>
              <a:rPr lang="es-VE" sz="2000" dirty="0">
                <a:latin typeface="Arial" panose="020B0604020202020204" pitchFamily="34" charset="0"/>
                <a:cs typeface="Arial" panose="020B0604020202020204" pitchFamily="34" charset="0"/>
              </a:rPr>
              <a:t>El síndrome de Williams se presenta cuando no se tiene una copia de los genes 25 al 27 en el cromosoma número 7.</a:t>
            </a:r>
          </a:p>
          <a:p>
            <a:endParaRPr lang="es-VE" sz="2000" dirty="0">
              <a:latin typeface="Arial" panose="020B0604020202020204" pitchFamily="34" charset="0"/>
              <a:cs typeface="Arial" panose="020B0604020202020204" pitchFamily="34" charset="0"/>
            </a:endParaRPr>
          </a:p>
          <a:p>
            <a:r>
              <a:rPr lang="es-VE" sz="2000" dirty="0">
                <a:latin typeface="Arial" panose="020B0604020202020204" pitchFamily="34" charset="0"/>
                <a:cs typeface="Arial" panose="020B0604020202020204" pitchFamily="34" charset="0"/>
              </a:rPr>
              <a:t>En la mayoría de los casos, los cambios del gen se presentan solos, ya sea en el esperma o en el óvulo de donde de desarrolla el bebé. Sin embargo, cuando alguien tiene un cambio genético, sus hijos tienen 50% de probabilidades de heredarlo.</a:t>
            </a:r>
          </a:p>
        </p:txBody>
      </p:sp>
      <p:pic>
        <p:nvPicPr>
          <p:cNvPr id="4" name="Imagen 3"/>
          <p:cNvPicPr>
            <a:picLocks noChangeAspect="1"/>
          </p:cNvPicPr>
          <p:nvPr/>
        </p:nvPicPr>
        <p:blipFill>
          <a:blip r:embed="rId3"/>
          <a:stretch>
            <a:fillRect/>
          </a:stretch>
        </p:blipFill>
        <p:spPr>
          <a:xfrm>
            <a:off x="755772" y="3717181"/>
            <a:ext cx="3809999" cy="2986087"/>
          </a:xfrm>
          <a:prstGeom prst="rect">
            <a:avLst/>
          </a:prstGeom>
        </p:spPr>
      </p:pic>
      <p:pic>
        <p:nvPicPr>
          <p:cNvPr id="5" name="Imagen 4"/>
          <p:cNvPicPr>
            <a:picLocks noChangeAspect="1"/>
          </p:cNvPicPr>
          <p:nvPr/>
        </p:nvPicPr>
        <p:blipFill>
          <a:blip r:embed="rId4"/>
          <a:stretch>
            <a:fillRect/>
          </a:stretch>
        </p:blipFill>
        <p:spPr>
          <a:xfrm>
            <a:off x="5868144" y="4087143"/>
            <a:ext cx="1463030" cy="2246161"/>
          </a:xfrm>
          <a:prstGeom prst="rect">
            <a:avLst/>
          </a:prstGeom>
        </p:spPr>
      </p:pic>
    </p:spTree>
    <p:extLst>
      <p:ext uri="{BB962C8B-B14F-4D97-AF65-F5344CB8AC3E}">
        <p14:creationId xmlns:p14="http://schemas.microsoft.com/office/powerpoint/2010/main" val="30715478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Williams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179512" y="2031136"/>
            <a:ext cx="8856984" cy="3231654"/>
          </a:xfrm>
          <a:prstGeom prst="rect">
            <a:avLst/>
          </a:prstGeom>
          <a:solidFill>
            <a:schemeClr val="bg1"/>
          </a:solidFill>
        </p:spPr>
        <p:txBody>
          <a:bodyPr wrap="square">
            <a:spAutoFit/>
          </a:bodyPr>
          <a:lstStyle/>
          <a:p>
            <a:r>
              <a:rPr lang="es-VE" sz="2400" dirty="0">
                <a:latin typeface="Arial" panose="020B0604020202020204" pitchFamily="34" charset="0"/>
                <a:cs typeface="Arial" panose="020B0604020202020204" pitchFamily="34" charset="0"/>
              </a:rPr>
              <a:t>Los síntomas del síndrome de Williams son:</a:t>
            </a:r>
          </a:p>
          <a:p>
            <a:endParaRPr lang="es-V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Problemas de alimentación, incluyendo cólicos, reflujo y vómitos</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Encorvamiento del dedo meñique</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Tórax hundido</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Enfermedad cardíaca o problemas de los vasos sanguíneos</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Retraso del desarrollo, de leve a moderado, discapacidad intelectual y trastornos del aprendizaje</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Retraso del desarrollo del lenguaje que puede convertirse en locuacidad posteriormente y en una fuerte capacidad para aprender escuchando</a:t>
            </a:r>
          </a:p>
        </p:txBody>
      </p:sp>
      <p:pic>
        <p:nvPicPr>
          <p:cNvPr id="7" name="Imagen 6"/>
          <p:cNvPicPr>
            <a:picLocks noChangeAspect="1"/>
          </p:cNvPicPr>
          <p:nvPr/>
        </p:nvPicPr>
        <p:blipFill>
          <a:blip r:embed="rId3"/>
          <a:stretch>
            <a:fillRect/>
          </a:stretch>
        </p:blipFill>
        <p:spPr>
          <a:xfrm>
            <a:off x="6660232" y="0"/>
            <a:ext cx="2483768" cy="2708920"/>
          </a:xfrm>
          <a:prstGeom prst="rect">
            <a:avLst/>
          </a:prstGeom>
        </p:spPr>
      </p:pic>
    </p:spTree>
    <p:extLst>
      <p:ext uri="{BB962C8B-B14F-4D97-AF65-F5344CB8AC3E}">
        <p14:creationId xmlns:p14="http://schemas.microsoft.com/office/powerpoint/2010/main" val="37546220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Williams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154938" y="1554758"/>
            <a:ext cx="8856984" cy="2308324"/>
          </a:xfrm>
          <a:prstGeom prst="rect">
            <a:avLst/>
          </a:prstGeom>
          <a:solidFill>
            <a:schemeClr val="bg1"/>
          </a:solidFill>
        </p:spPr>
        <p:txBody>
          <a:bodyPr wrap="square">
            <a:spAutoFit/>
          </a:bodyPr>
          <a:lstStyle/>
          <a:p>
            <a:r>
              <a:rPr lang="es-VE" sz="2400" dirty="0">
                <a:latin typeface="Arial" panose="020B0604020202020204" pitchFamily="34" charset="0"/>
                <a:cs typeface="Arial" panose="020B0604020202020204" pitchFamily="34" charset="0"/>
              </a:rPr>
              <a:t>Los síntomas del síndrome de Williams son:</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Tendencia a la distracción, trastorno de hiperactividad con déficit de atención (THDA)</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Rasgos de personalidad que incluyen ser muy amigable, confiar en extraños, miedo a los sonidos altos o al contacto físico y afinidad por la música</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Estatura baja con relación al resto de familiares biológicos</a:t>
            </a:r>
          </a:p>
        </p:txBody>
      </p:sp>
      <p:pic>
        <p:nvPicPr>
          <p:cNvPr id="5" name="Imagen 4"/>
          <p:cNvPicPr>
            <a:picLocks noChangeAspect="1"/>
          </p:cNvPicPr>
          <p:nvPr/>
        </p:nvPicPr>
        <p:blipFill>
          <a:blip r:embed="rId3"/>
          <a:stretch>
            <a:fillRect/>
          </a:stretch>
        </p:blipFill>
        <p:spPr>
          <a:xfrm>
            <a:off x="6192533" y="3847771"/>
            <a:ext cx="2151367" cy="2875009"/>
          </a:xfrm>
          <a:prstGeom prst="rect">
            <a:avLst/>
          </a:prstGeom>
        </p:spPr>
      </p:pic>
      <p:pic>
        <p:nvPicPr>
          <p:cNvPr id="8" name="Imagen 7"/>
          <p:cNvPicPr>
            <a:picLocks noChangeAspect="1"/>
          </p:cNvPicPr>
          <p:nvPr/>
        </p:nvPicPr>
        <p:blipFill>
          <a:blip r:embed="rId4"/>
          <a:stretch>
            <a:fillRect/>
          </a:stretch>
        </p:blipFill>
        <p:spPr>
          <a:xfrm>
            <a:off x="1075596" y="4107412"/>
            <a:ext cx="4187957" cy="2355726"/>
          </a:xfrm>
          <a:prstGeom prst="rect">
            <a:avLst/>
          </a:prstGeom>
        </p:spPr>
      </p:pic>
    </p:spTree>
    <p:extLst>
      <p:ext uri="{BB962C8B-B14F-4D97-AF65-F5344CB8AC3E}">
        <p14:creationId xmlns:p14="http://schemas.microsoft.com/office/powerpoint/2010/main" val="21733997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n-US" altLang="es-VE" b="1" dirty="0"/>
              <a:t>Síndrome de Williams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154938" y="1554758"/>
            <a:ext cx="8856984" cy="2308324"/>
          </a:xfrm>
          <a:prstGeom prst="rect">
            <a:avLst/>
          </a:prstGeom>
          <a:solidFill>
            <a:schemeClr val="bg1"/>
          </a:solidFill>
        </p:spPr>
        <p:txBody>
          <a:bodyPr wrap="square">
            <a:spAutoFit/>
          </a:bodyPr>
          <a:lstStyle/>
          <a:p>
            <a:r>
              <a:rPr lang="es-VE" sz="2400" dirty="0">
                <a:latin typeface="Arial" panose="020B0604020202020204" pitchFamily="34" charset="0"/>
                <a:cs typeface="Arial" panose="020B0604020202020204" pitchFamily="34" charset="0"/>
              </a:rPr>
              <a:t>Los síntomas del síndrome de Williams son:</a:t>
            </a:r>
            <a:endParaRPr lang="es-VE"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VE" sz="2000" dirty="0">
                <a:latin typeface="Arial" panose="020B0604020202020204" pitchFamily="34" charset="0"/>
                <a:cs typeface="Arial" panose="020B0604020202020204" pitchFamily="34" charset="0"/>
              </a:rPr>
              <a:t>Puente nasal aplanado con una nariz pequeña volteada hacia arriba</a:t>
            </a:r>
          </a:p>
          <a:p>
            <a:pPr marL="342900" indent="-342900" algn="just">
              <a:buFont typeface="Arial" panose="020B0604020202020204" pitchFamily="34" charset="0"/>
              <a:buChar char="•"/>
            </a:pPr>
            <a:r>
              <a:rPr lang="es-VE" sz="2000" dirty="0">
                <a:latin typeface="Arial" panose="020B0604020202020204" pitchFamily="34" charset="0"/>
                <a:cs typeface="Arial" panose="020B0604020202020204" pitchFamily="34" charset="0"/>
              </a:rPr>
              <a:t>Rebordes largos en la piel que van desde la nariz hasta el labio superior</a:t>
            </a:r>
          </a:p>
          <a:p>
            <a:pPr marL="342900" indent="-342900" algn="just">
              <a:buFont typeface="Arial" panose="020B0604020202020204" pitchFamily="34" charset="0"/>
              <a:buChar char="•"/>
            </a:pPr>
            <a:r>
              <a:rPr lang="es-VE" sz="2000" dirty="0">
                <a:latin typeface="Arial" panose="020B0604020202020204" pitchFamily="34" charset="0"/>
                <a:cs typeface="Arial" panose="020B0604020202020204" pitchFamily="34" charset="0"/>
              </a:rPr>
              <a:t>Labios prominentes con una boca abierta</a:t>
            </a:r>
          </a:p>
          <a:p>
            <a:pPr marL="342900" indent="-342900" algn="just">
              <a:buFont typeface="Arial" panose="020B0604020202020204" pitchFamily="34" charset="0"/>
              <a:buChar char="•"/>
            </a:pPr>
            <a:r>
              <a:rPr lang="es-VE" sz="2000" dirty="0">
                <a:latin typeface="Arial" panose="020B0604020202020204" pitchFamily="34" charset="0"/>
                <a:cs typeface="Arial" panose="020B0604020202020204" pitchFamily="34" charset="0"/>
              </a:rPr>
              <a:t>Piel que cubre la esquina interna del ojo</a:t>
            </a:r>
          </a:p>
          <a:p>
            <a:pPr marL="342900" indent="-342900" algn="just">
              <a:buFont typeface="Arial" panose="020B0604020202020204" pitchFamily="34" charset="0"/>
              <a:buChar char="•"/>
            </a:pPr>
            <a:r>
              <a:rPr lang="es-VE" sz="2000" dirty="0">
                <a:latin typeface="Arial" panose="020B0604020202020204" pitchFamily="34" charset="0"/>
                <a:cs typeface="Arial" panose="020B0604020202020204" pitchFamily="34" charset="0"/>
              </a:rPr>
              <a:t>Dientes parcialmente faltantes, esmalte dental defectuoso o dientes pequeños y ampliamente espaciados</a:t>
            </a:r>
          </a:p>
        </p:txBody>
      </p:sp>
      <p:pic>
        <p:nvPicPr>
          <p:cNvPr id="5" name="Imagen 4"/>
          <p:cNvPicPr>
            <a:picLocks noChangeAspect="1"/>
          </p:cNvPicPr>
          <p:nvPr/>
        </p:nvPicPr>
        <p:blipFill>
          <a:blip r:embed="rId3"/>
          <a:stretch>
            <a:fillRect/>
          </a:stretch>
        </p:blipFill>
        <p:spPr>
          <a:xfrm>
            <a:off x="6192533" y="3847771"/>
            <a:ext cx="2151367" cy="2875009"/>
          </a:xfrm>
          <a:prstGeom prst="rect">
            <a:avLst/>
          </a:prstGeom>
        </p:spPr>
      </p:pic>
      <p:pic>
        <p:nvPicPr>
          <p:cNvPr id="8" name="Imagen 7"/>
          <p:cNvPicPr>
            <a:picLocks noChangeAspect="1"/>
          </p:cNvPicPr>
          <p:nvPr/>
        </p:nvPicPr>
        <p:blipFill>
          <a:blip r:embed="rId4"/>
          <a:stretch>
            <a:fillRect/>
          </a:stretch>
        </p:blipFill>
        <p:spPr>
          <a:xfrm>
            <a:off x="1075596" y="4107412"/>
            <a:ext cx="4187957" cy="2355726"/>
          </a:xfrm>
          <a:prstGeom prst="rect">
            <a:avLst/>
          </a:prstGeom>
        </p:spPr>
      </p:pic>
    </p:spTree>
    <p:extLst>
      <p:ext uri="{BB962C8B-B14F-4D97-AF65-F5344CB8AC3E}">
        <p14:creationId xmlns:p14="http://schemas.microsoft.com/office/powerpoint/2010/main" val="21574108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altLang="es-VE" b="1" dirty="0"/>
              <a:t>Enfermedades Cromosómicas</a:t>
            </a:r>
            <a:endParaRPr lang="en-US" altLang="es-VE"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822960" y="1417511"/>
            <a:ext cx="7520940" cy="2554545"/>
          </a:xfrm>
          <a:prstGeom prst="rect">
            <a:avLst/>
          </a:prstGeom>
          <a:solidFill>
            <a:schemeClr val="bg1"/>
          </a:solidFill>
        </p:spPr>
        <p:txBody>
          <a:bodyPr wrap="square">
            <a:spAutoFit/>
          </a:bodyPr>
          <a:lstStyle/>
          <a:p>
            <a:pPr algn="just"/>
            <a:r>
              <a:rPr lang="es-ES" sz="2000" dirty="0">
                <a:solidFill>
                  <a:srgbClr val="1F1F1F"/>
                </a:solidFill>
                <a:latin typeface="Google Sans"/>
              </a:rPr>
              <a:t>Se denomina anomalía cromosómica a la </a:t>
            </a:r>
            <a:r>
              <a:rPr lang="es-ES" sz="2000" dirty="0">
                <a:solidFill>
                  <a:srgbClr val="040C28"/>
                </a:solidFill>
                <a:latin typeface="Google Sans"/>
              </a:rPr>
              <a:t>ausencia, duplicación o formación incorrecta de una parte de un cromosoma</a:t>
            </a:r>
            <a:r>
              <a:rPr lang="es-ES" sz="2000" dirty="0">
                <a:solidFill>
                  <a:srgbClr val="1F1F1F"/>
                </a:solidFill>
                <a:latin typeface="Google Sans"/>
              </a:rPr>
              <a:t>. Las anomalías cromosómicas pueden provocar una gama de afecciones médicas. Algunas de las anomalías cromosómicas más comunes son el síndrome de Down y el síndrome de Turner, la trisomía 21 y la monosomía 23.</a:t>
            </a:r>
            <a:endParaRPr lang="es-419" sz="2000" dirty="0">
              <a:solidFill>
                <a:srgbClr val="1F1F1F"/>
              </a:solidFill>
              <a:latin typeface="Arial" panose="020B0604020202020204" pitchFamily="34" charset="0"/>
            </a:endParaRPr>
          </a:p>
          <a:p>
            <a:br>
              <a:rPr lang="es-ES" sz="2000" dirty="0">
                <a:solidFill>
                  <a:srgbClr val="1F1F1F"/>
                </a:solidFill>
                <a:latin typeface="Arial" panose="020B0604020202020204" pitchFamily="34" charset="0"/>
              </a:rPr>
            </a:br>
            <a:endParaRPr lang="es-MX" sz="2000" dirty="0">
              <a:latin typeface="Arial" panose="020B0604020202020204" pitchFamily="34" charset="0"/>
              <a:cs typeface="Arial" panose="020B0604020202020204" pitchFamily="34" charset="0"/>
            </a:endParaRPr>
          </a:p>
        </p:txBody>
      </p:sp>
      <p:pic>
        <p:nvPicPr>
          <p:cNvPr id="1026" name="Picture 2" descr="Alteraciones cromosómicas más frecue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55" y="3429000"/>
            <a:ext cx="7143750" cy="299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7345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s-MX" altLang="es-VE" b="1" dirty="0"/>
              <a:t>Síndrome de Down</a:t>
            </a:r>
            <a:endParaRPr lang="en-US" altLang="es-VE"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2616101"/>
          </a:xfrm>
          <a:prstGeom prst="rect">
            <a:avLst/>
          </a:prstGeom>
          <a:solidFill>
            <a:schemeClr val="bg1"/>
          </a:solidFill>
        </p:spPr>
        <p:txBody>
          <a:bodyPr wrap="square">
            <a:spAutoFit/>
          </a:bodyPr>
          <a:lstStyle/>
          <a:p>
            <a:pPr fontAlgn="base"/>
            <a:r>
              <a:rPr lang="es-VE" sz="2400" b="1" dirty="0">
                <a:solidFill>
                  <a:srgbClr val="404040"/>
                </a:solidFill>
                <a:latin typeface="Lucida Grande"/>
              </a:rPr>
              <a:t>¿Qué causa el síndrome de Down?</a:t>
            </a:r>
          </a:p>
          <a:p>
            <a:pPr algn="just" fontAlgn="base"/>
            <a:r>
              <a:rPr lang="es-VE" sz="2000" dirty="0">
                <a:solidFill>
                  <a:srgbClr val="444444"/>
                </a:solidFill>
                <a:latin typeface="Lucida Grande"/>
              </a:rPr>
              <a:t>Los cromosomas son pequeños "paquetes" en las células que contienen sus genes. Los genes contienen información, llamada ADN, que controla cómo se ve y cómo funciona su cuerpo. Las personas con síndrome de Down tienen una copia extra del cromosoma 21. En algunos casos, pueden tener una copia extra de parte del cromosoma. Tener una copia extra de un cromosoma se llama trisomía. Por ello, en ocasiones el síndrome de Down también se conoce como trisomía 21.</a:t>
            </a:r>
            <a:endParaRPr lang="es-VE" sz="2000" b="0" i="0" dirty="0">
              <a:solidFill>
                <a:srgbClr val="444444"/>
              </a:solidFill>
              <a:effectLst/>
              <a:latin typeface="Lucida Grande"/>
            </a:endParaRPr>
          </a:p>
        </p:txBody>
      </p:sp>
      <p:pic>
        <p:nvPicPr>
          <p:cNvPr id="2050" name="Picture 2" descr="Ilustración cariotipo humano. Cromosomas de AGeremia (CC BY-SA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031736"/>
            <a:ext cx="5976664"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646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7534" y="289332"/>
            <a:ext cx="7520940" cy="548640"/>
          </a:xfrm>
        </p:spPr>
        <p:txBody>
          <a:bodyPr/>
          <a:lstStyle/>
          <a:p>
            <a:pPr algn="ctr"/>
            <a:r>
              <a:rPr lang="es-MX" altLang="es-VE" b="1" dirty="0"/>
              <a:t>Síndrome de Down</a:t>
            </a:r>
            <a:endParaRPr lang="en-US" altLang="es-VE"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2554545"/>
          </a:xfrm>
          <a:prstGeom prst="rect">
            <a:avLst/>
          </a:prstGeom>
          <a:solidFill>
            <a:schemeClr val="bg1"/>
          </a:solidFill>
        </p:spPr>
        <p:txBody>
          <a:bodyPr wrap="square">
            <a:spAutoFit/>
          </a:bodyPr>
          <a:lstStyle/>
          <a:p>
            <a:pPr fontAlgn="base"/>
            <a:r>
              <a:rPr lang="es-VE" sz="2000" dirty="0">
                <a:solidFill>
                  <a:srgbClr val="444444"/>
                </a:solidFill>
                <a:latin typeface="Lucida Grande"/>
              </a:rPr>
              <a:t>Algunos de los signos físicos comunes del síndrome de Down incluyen:</a:t>
            </a:r>
          </a:p>
          <a:p>
            <a:pPr fontAlgn="base"/>
            <a:endParaRPr lang="es-VE" sz="2000" dirty="0">
              <a:solidFill>
                <a:srgbClr val="444444"/>
              </a:solidFill>
              <a:latin typeface="Lucida Grande"/>
            </a:endParaRPr>
          </a:p>
          <a:p>
            <a:pPr fontAlgn="base">
              <a:buFont typeface="Arial" panose="020B0604020202020204" pitchFamily="34" charset="0"/>
              <a:buChar char="•"/>
            </a:pPr>
            <a:r>
              <a:rPr lang="es-VE" sz="2000" dirty="0">
                <a:solidFill>
                  <a:srgbClr val="444444"/>
                </a:solidFill>
                <a:latin typeface="inherit"/>
              </a:rPr>
              <a:t>Rostro plano</a:t>
            </a:r>
          </a:p>
          <a:p>
            <a:pPr fontAlgn="base">
              <a:buFont typeface="Arial" panose="020B0604020202020204" pitchFamily="34" charset="0"/>
              <a:buChar char="•"/>
            </a:pPr>
            <a:r>
              <a:rPr lang="es-VE" sz="2000" dirty="0">
                <a:solidFill>
                  <a:srgbClr val="444444"/>
                </a:solidFill>
                <a:latin typeface="inherit"/>
              </a:rPr>
              <a:t>Ojos que se inclinan hacia arriba</a:t>
            </a:r>
          </a:p>
          <a:p>
            <a:pPr fontAlgn="base">
              <a:buFont typeface="Arial" panose="020B0604020202020204" pitchFamily="34" charset="0"/>
              <a:buChar char="•"/>
            </a:pPr>
            <a:r>
              <a:rPr lang="es-VE" sz="2000" dirty="0">
                <a:solidFill>
                  <a:srgbClr val="444444"/>
                </a:solidFill>
                <a:latin typeface="inherit"/>
              </a:rPr>
              <a:t>Cuello corto</a:t>
            </a:r>
          </a:p>
          <a:p>
            <a:pPr fontAlgn="base">
              <a:buFont typeface="Arial" panose="020B0604020202020204" pitchFamily="34" charset="0"/>
              <a:buChar char="•"/>
            </a:pPr>
            <a:r>
              <a:rPr lang="es-VE" sz="2000" dirty="0">
                <a:solidFill>
                  <a:srgbClr val="444444"/>
                </a:solidFill>
                <a:latin typeface="inherit"/>
              </a:rPr>
              <a:t>Manos y pies pequeños</a:t>
            </a:r>
          </a:p>
          <a:p>
            <a:pPr fontAlgn="base">
              <a:buFont typeface="Arial" panose="020B0604020202020204" pitchFamily="34" charset="0"/>
              <a:buChar char="•"/>
            </a:pPr>
            <a:r>
              <a:rPr lang="es-VE" sz="2000" dirty="0">
                <a:solidFill>
                  <a:srgbClr val="444444"/>
                </a:solidFill>
                <a:latin typeface="inherit"/>
              </a:rPr>
              <a:t>Débil tono muscular</a:t>
            </a:r>
          </a:p>
          <a:p>
            <a:pPr fontAlgn="base">
              <a:buFont typeface="Arial" panose="020B0604020202020204" pitchFamily="34" charset="0"/>
              <a:buChar char="•"/>
            </a:pPr>
            <a:r>
              <a:rPr lang="es-VE" sz="2000" dirty="0">
                <a:solidFill>
                  <a:srgbClr val="444444"/>
                </a:solidFill>
                <a:latin typeface="inherit"/>
              </a:rPr>
              <a:t>Articulaciones sueltas</a:t>
            </a:r>
            <a:endParaRPr lang="es-VE" sz="2000" b="0" i="0" dirty="0">
              <a:solidFill>
                <a:srgbClr val="444444"/>
              </a:solidFill>
              <a:effectLst/>
              <a:latin typeface="inherit"/>
            </a:endParaRPr>
          </a:p>
        </p:txBody>
      </p:sp>
      <p:pic>
        <p:nvPicPr>
          <p:cNvPr id="3074" name="Picture 2" descr="https://www.femexer.org/wp-content/uploads/2017/05/Sindrome-de-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945352"/>
            <a:ext cx="5400599" cy="365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328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1500" y="260648"/>
            <a:ext cx="7520940" cy="548640"/>
          </a:xfrm>
        </p:spPr>
        <p:txBody>
          <a:bodyPr/>
          <a:lstStyle/>
          <a:p>
            <a:pPr algn="ctr"/>
            <a:r>
              <a:rPr lang="es-MX" altLang="es-VE" b="1" dirty="0"/>
              <a:t>Síndrome de Down</a:t>
            </a:r>
            <a:endParaRPr lang="en-US" altLang="es-VE"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3293209"/>
          </a:xfrm>
          <a:prstGeom prst="rect">
            <a:avLst/>
          </a:prstGeom>
          <a:solidFill>
            <a:schemeClr val="bg1"/>
          </a:solidFill>
        </p:spPr>
        <p:txBody>
          <a:bodyPr wrap="square">
            <a:spAutoFit/>
          </a:bodyPr>
          <a:lstStyle/>
          <a:p>
            <a:pPr fontAlgn="base"/>
            <a:r>
              <a:rPr lang="es-VE" sz="2400" b="1" dirty="0">
                <a:solidFill>
                  <a:srgbClr val="404040"/>
                </a:solidFill>
                <a:latin typeface="Lucida Grande"/>
              </a:rPr>
              <a:t>¿Qué otros problemas causa el síndrome de Down?</a:t>
            </a:r>
          </a:p>
          <a:p>
            <a:pPr fontAlgn="base"/>
            <a:endParaRPr lang="en-US" sz="2400" b="1" i="0" dirty="0">
              <a:solidFill>
                <a:srgbClr val="404040"/>
              </a:solidFill>
              <a:effectLst/>
              <a:latin typeface="Lucida Grande"/>
            </a:endParaRPr>
          </a:p>
          <a:p>
            <a:pPr marL="342900" indent="-342900" fontAlgn="base">
              <a:buFont typeface="Arial" panose="020B0604020202020204" pitchFamily="34" charset="0"/>
              <a:buChar char="•"/>
            </a:pPr>
            <a:r>
              <a:rPr lang="es-VE" sz="2000" dirty="0">
                <a:solidFill>
                  <a:srgbClr val="444444"/>
                </a:solidFill>
                <a:latin typeface="Arial" panose="020B0604020202020204" pitchFamily="34" charset="0"/>
                <a:cs typeface="Arial" panose="020B0604020202020204" pitchFamily="34" charset="0"/>
              </a:rPr>
              <a:t>Pérdida de la audición.</a:t>
            </a:r>
          </a:p>
          <a:p>
            <a:pPr marL="342900" indent="-342900" fontAlgn="base">
              <a:buFont typeface="Arial" panose="020B0604020202020204" pitchFamily="34" charset="0"/>
              <a:buChar char="•"/>
            </a:pPr>
            <a:r>
              <a:rPr lang="es-VE" sz="2000" dirty="0">
                <a:solidFill>
                  <a:srgbClr val="444444"/>
                </a:solidFill>
                <a:latin typeface="Arial" panose="020B0604020202020204" pitchFamily="34" charset="0"/>
                <a:cs typeface="Arial" panose="020B0604020202020204" pitchFamily="34" charset="0"/>
              </a:rPr>
              <a:t>Apnea del sueño (trastorno que provoca que deje de respirar.</a:t>
            </a:r>
          </a:p>
          <a:p>
            <a:pPr marL="342900" indent="-342900" fontAlgn="base">
              <a:buFont typeface="Arial" panose="020B0604020202020204" pitchFamily="34" charset="0"/>
              <a:buChar char="•"/>
            </a:pPr>
            <a:r>
              <a:rPr lang="es-VE" sz="2000" dirty="0">
                <a:solidFill>
                  <a:srgbClr val="444444"/>
                </a:solidFill>
                <a:latin typeface="Arial" panose="020B0604020202020204" pitchFamily="34" charset="0"/>
                <a:cs typeface="Arial" panose="020B0604020202020204" pitchFamily="34" charset="0"/>
              </a:rPr>
              <a:t>Infecciones de oído.</a:t>
            </a:r>
          </a:p>
          <a:p>
            <a:pPr marL="342900" indent="-342900" fontAlgn="base">
              <a:buFont typeface="Arial" panose="020B0604020202020204" pitchFamily="34" charset="0"/>
              <a:buChar char="•"/>
            </a:pPr>
            <a:r>
              <a:rPr lang="es-VE" sz="2000" dirty="0">
                <a:solidFill>
                  <a:srgbClr val="444444"/>
                </a:solidFill>
                <a:latin typeface="Arial" panose="020B0604020202020204" pitchFamily="34" charset="0"/>
                <a:cs typeface="Arial" panose="020B0604020202020204" pitchFamily="34" charset="0"/>
              </a:rPr>
              <a:t>Enfermedades de los ojos.</a:t>
            </a:r>
          </a:p>
          <a:p>
            <a:pPr marL="342900" indent="-342900" fontAlgn="base">
              <a:buFont typeface="Arial" panose="020B0604020202020204" pitchFamily="34" charset="0"/>
              <a:buChar char="•"/>
            </a:pPr>
            <a:r>
              <a:rPr lang="es-VE" sz="2000" dirty="0">
                <a:solidFill>
                  <a:srgbClr val="444444"/>
                </a:solidFill>
                <a:latin typeface="Arial" panose="020B0604020202020204" pitchFamily="34" charset="0"/>
                <a:cs typeface="Arial" panose="020B0604020202020204" pitchFamily="34" charset="0"/>
              </a:rPr>
              <a:t>Defectos cardíacos congénitos (presentes al nacer).</a:t>
            </a:r>
          </a:p>
          <a:p>
            <a:pPr marL="342900" indent="-342900" fontAlgn="base">
              <a:buFont typeface="Arial" panose="020B0604020202020204" pitchFamily="34" charset="0"/>
              <a:buChar char="•"/>
            </a:pPr>
            <a:r>
              <a:rPr lang="es-VE" sz="2000" dirty="0">
                <a:solidFill>
                  <a:srgbClr val="444444"/>
                </a:solidFill>
                <a:latin typeface="Arial" panose="020B0604020202020204" pitchFamily="34" charset="0"/>
                <a:cs typeface="Arial" panose="020B0604020202020204" pitchFamily="34" charset="0"/>
              </a:rPr>
              <a:t>Problemas digestivos.</a:t>
            </a:r>
          </a:p>
          <a:p>
            <a:pPr marL="342900" indent="-342900" fontAlgn="base">
              <a:buFont typeface="Arial" panose="020B0604020202020204" pitchFamily="34" charset="0"/>
              <a:buChar char="•"/>
            </a:pPr>
            <a:r>
              <a:rPr lang="es-VE" sz="2000" dirty="0">
                <a:solidFill>
                  <a:srgbClr val="444444"/>
                </a:solidFill>
                <a:latin typeface="Arial" panose="020B0604020202020204" pitchFamily="34" charset="0"/>
                <a:cs typeface="Arial" panose="020B0604020202020204" pitchFamily="34" charset="0"/>
              </a:rPr>
              <a:t>Problemas con la parte superior de la columna</a:t>
            </a:r>
          </a:p>
          <a:p>
            <a:pPr fontAlgn="base"/>
            <a:r>
              <a:rPr lang="es-VE" sz="2000" dirty="0">
                <a:solidFill>
                  <a:srgbClr val="444444"/>
                </a:solidFill>
                <a:latin typeface="Arial" panose="020B0604020202020204" pitchFamily="34" charset="0"/>
                <a:cs typeface="Arial" panose="020B0604020202020204" pitchFamily="34" charset="0"/>
              </a:rPr>
              <a:t>Obesidad.</a:t>
            </a:r>
            <a:endParaRPr lang="es-VE" sz="2000" b="0" i="0" dirty="0">
              <a:solidFill>
                <a:srgbClr val="444444"/>
              </a:solidFill>
              <a:effectLst/>
              <a:latin typeface="Arial" panose="020B0604020202020204" pitchFamily="34" charset="0"/>
              <a:cs typeface="Arial" panose="020B0604020202020204" pitchFamily="34" charset="0"/>
            </a:endParaRPr>
          </a:p>
        </p:txBody>
      </p:sp>
      <p:pic>
        <p:nvPicPr>
          <p:cNvPr id="4098" name="Picture 2" descr="Día Mundial del Síndrome de 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023" y="4437112"/>
            <a:ext cx="318654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876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s-MX" altLang="es-VE" b="1" dirty="0"/>
              <a:t>Síndrome de patau</a:t>
            </a:r>
            <a:endParaRPr lang="en-US" altLang="es-VE"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1323439"/>
          </a:xfrm>
          <a:prstGeom prst="rect">
            <a:avLst/>
          </a:prstGeom>
          <a:solidFill>
            <a:schemeClr val="bg1"/>
          </a:solidFill>
        </p:spPr>
        <p:txBody>
          <a:bodyPr wrap="square">
            <a:spAutoFit/>
          </a:bodyPr>
          <a:lstStyle/>
          <a:p>
            <a:pPr algn="just" fontAlgn="base"/>
            <a:r>
              <a:rPr lang="es-VE" sz="2000" dirty="0">
                <a:solidFill>
                  <a:srgbClr val="444444"/>
                </a:solidFill>
                <a:latin typeface="Lucida Grande"/>
              </a:rPr>
              <a:t>Es un trastorno genético en el cual una persona tiene 3 copias de material genético del cromosoma 13, en lugar de las 2 copias normales. En pocas ocasiones, el material extra puede estar adherido a otro cromosoma (translocación).</a:t>
            </a:r>
            <a:endParaRPr lang="es-VE" sz="2000" b="0" i="0" dirty="0">
              <a:solidFill>
                <a:srgbClr val="444444"/>
              </a:solidFill>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822960" y="2991342"/>
            <a:ext cx="7709479" cy="3534001"/>
          </a:xfrm>
          <a:prstGeom prst="rect">
            <a:avLst/>
          </a:prstGeom>
        </p:spPr>
      </p:pic>
    </p:spTree>
    <p:extLst>
      <p:ext uri="{BB962C8B-B14F-4D97-AF65-F5344CB8AC3E}">
        <p14:creationId xmlns:p14="http://schemas.microsoft.com/office/powerpoint/2010/main" val="42719835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s-MX" altLang="es-VE" b="1" dirty="0"/>
              <a:t>Síndrome de patau</a:t>
            </a:r>
            <a:endParaRPr lang="en-US" altLang="es-VE"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2246769"/>
          </a:xfrm>
          <a:prstGeom prst="rect">
            <a:avLst/>
          </a:prstGeom>
          <a:solidFill>
            <a:schemeClr val="bg1"/>
          </a:solidFill>
        </p:spPr>
        <p:txBody>
          <a:bodyPr wrap="square">
            <a:spAutoFit/>
          </a:bodyPr>
          <a:lstStyle/>
          <a:p>
            <a:pPr algn="just" fontAlgn="base"/>
            <a:r>
              <a:rPr lang="es-VE" sz="2000" dirty="0">
                <a:latin typeface="Arial" panose="020B0604020202020204" pitchFamily="34" charset="0"/>
                <a:cs typeface="Arial" panose="020B0604020202020204" pitchFamily="34" charset="0"/>
              </a:rPr>
              <a:t>La trisomía 13 se presenta en aproximadamente 1 de cada 10,000 recién nacidos. La mayoría de los casos no se transmite de padres a hijos (hereditario). En lugar de esto, los eventos que llevan a la trisomía 13 se presentan ya sea en el espermatozoide o en el óvulo que forman el feto.</a:t>
            </a:r>
          </a:p>
          <a:p>
            <a:br>
              <a:rPr lang="es-VE" sz="2000" dirty="0"/>
            </a:br>
            <a:endParaRPr lang="es-VE" sz="2000" b="0" i="0" dirty="0">
              <a:solidFill>
                <a:srgbClr val="444444"/>
              </a:solidFill>
              <a:effectLst/>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822960" y="3140968"/>
            <a:ext cx="7520940" cy="3384375"/>
          </a:xfrm>
          <a:prstGeom prst="rect">
            <a:avLst/>
          </a:prstGeom>
        </p:spPr>
      </p:pic>
    </p:spTree>
    <p:extLst>
      <p:ext uri="{BB962C8B-B14F-4D97-AF65-F5344CB8AC3E}">
        <p14:creationId xmlns:p14="http://schemas.microsoft.com/office/powerpoint/2010/main" val="35550517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s-MX" altLang="es-VE" b="1" dirty="0"/>
              <a:t>Síndrome de patau</a:t>
            </a:r>
            <a:endParaRPr lang="en-US" altLang="es-VE"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2862322"/>
          </a:xfrm>
          <a:prstGeom prst="rect">
            <a:avLst/>
          </a:prstGeom>
          <a:solidFill>
            <a:schemeClr val="bg1"/>
          </a:solidFill>
        </p:spPr>
        <p:txBody>
          <a:bodyPr wrap="square">
            <a:spAutoFit/>
          </a:bodyPr>
          <a:lstStyle/>
          <a:p>
            <a:r>
              <a:rPr lang="es-VE" sz="2000" dirty="0">
                <a:latin typeface="Arial" panose="020B0604020202020204" pitchFamily="34" charset="0"/>
                <a:cs typeface="Arial" panose="020B0604020202020204" pitchFamily="34" charset="0"/>
              </a:rPr>
              <a:t>Los síntomas incluyen:</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Labio leporino o paladar hendido</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Manos empuñadas (con los dedos externos sobre los dedos internos)</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Ojos muy juntos: los ojos pueden de hecho fusionarse en uno</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Disminución del tono muscular</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Dedos adicionales en manos o pies (polidactilia)</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Hernias: hernia umbilical, hernia inguinal</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Agujero, división o hendidura en el iris (coloboma)</a:t>
            </a:r>
          </a:p>
        </p:txBody>
      </p:sp>
      <p:pic>
        <p:nvPicPr>
          <p:cNvPr id="614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37112"/>
            <a:ext cx="246697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437113"/>
            <a:ext cx="285750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437112"/>
            <a:ext cx="285750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88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s-MX" altLang="es-VE" b="1" dirty="0"/>
              <a:t>Síndrome de patau</a:t>
            </a:r>
            <a:endParaRPr lang="en-US" altLang="es-VE"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 y="-290207"/>
            <a:ext cx="2338804" cy="2321343"/>
          </a:xfrm>
          <a:prstGeom prst="rect">
            <a:avLst/>
          </a:prstGeom>
        </p:spPr>
      </p:pic>
      <p:sp>
        <p:nvSpPr>
          <p:cNvPr id="3" name="Rectángulo 2"/>
          <p:cNvSpPr/>
          <p:nvPr/>
        </p:nvSpPr>
        <p:spPr>
          <a:xfrm>
            <a:off x="467544" y="1417511"/>
            <a:ext cx="8280920" cy="3170099"/>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Orejas de implantación baja</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Discapacidad intelectual (grave)</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Defectos del cuero cabelludo (ausencia de piel)</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Convulsiones</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Pliegue palmar único</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Anomalías esqueléticas (extremidades)</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Ojos pequeños</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Cabeza pequeña (microcefalia)</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Mandíbula inferior pequeña (micrognacia)</a:t>
            </a:r>
          </a:p>
          <a:p>
            <a:pPr marL="342900" indent="-342900">
              <a:buFont typeface="Arial" panose="020B0604020202020204" pitchFamily="34" charset="0"/>
              <a:buChar char="•"/>
            </a:pPr>
            <a:r>
              <a:rPr lang="es-VE" sz="2000" dirty="0">
                <a:latin typeface="Arial" panose="020B0604020202020204" pitchFamily="34" charset="0"/>
                <a:cs typeface="Arial" panose="020B0604020202020204" pitchFamily="34" charset="0"/>
              </a:rPr>
              <a:t>Testículo no descendido (criptorquidia)</a:t>
            </a:r>
          </a:p>
        </p:txBody>
      </p:sp>
      <p:pic>
        <p:nvPicPr>
          <p:cNvPr id="5122" name="Picture 2" descr="Reflexiones Enfermeras: Síndrome de Pat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65" y="4797152"/>
            <a:ext cx="2900750" cy="1646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IENCIAS DE LA SALUD - SÍNDROME DE PATAU ¿Qué es el Síndrome de Patau? El  síndrome de Patau, también conocido como trisomía en el par 13, trisomía D  o síndrome de Bartholin-Pat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595539"/>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7569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123</TotalTime>
  <Words>869</Words>
  <Application>Microsoft Office PowerPoint</Application>
  <PresentationFormat>Presentación en pantalla (4:3)</PresentationFormat>
  <Paragraphs>112</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Ángulos</vt:lpstr>
      <vt:lpstr>Enfermedades geneticas</vt:lpstr>
      <vt:lpstr>Enfermedades Cromosómicas</vt:lpstr>
      <vt:lpstr>Síndrome de Down</vt:lpstr>
      <vt:lpstr>Síndrome de Down</vt:lpstr>
      <vt:lpstr>Síndrome de Down</vt:lpstr>
      <vt:lpstr>Síndrome de patau</vt:lpstr>
      <vt:lpstr>Síndrome de patau</vt:lpstr>
      <vt:lpstr>Síndrome de patau</vt:lpstr>
      <vt:lpstr>Síndrome de patau</vt:lpstr>
      <vt:lpstr>Síndrome de Prader-Willi</vt:lpstr>
      <vt:lpstr>Síndrome de Prader-Willi</vt:lpstr>
      <vt:lpstr>Síndrome de Prader-Willi</vt:lpstr>
      <vt:lpstr>Síndrome de Prader-Willi</vt:lpstr>
      <vt:lpstr>Síndrome de Prader-Willi</vt:lpstr>
      <vt:lpstr>Síndrome de Prader-Willi</vt:lpstr>
      <vt:lpstr>Síndrome de Williams</vt:lpstr>
      <vt:lpstr>Síndrome de Williams</vt:lpstr>
      <vt:lpstr>Síndrome de Williams</vt:lpstr>
      <vt:lpstr>Síndrome de Williams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meri</dc:creator>
  <cp:lastModifiedBy>Julio Cesar Hernandez M</cp:lastModifiedBy>
  <cp:revision>81</cp:revision>
  <dcterms:created xsi:type="dcterms:W3CDTF">2015-05-09T08:35:00Z</dcterms:created>
  <dcterms:modified xsi:type="dcterms:W3CDTF">2025-11-27T12:44:56Z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FB9149813B864893ACBD8D62F98D9416_12</vt:lpwstr>
  </property>
  <property fmtid="{D5CDD505-2E9C-101B-9397-08002B2CF9AE}" pid="3" name="KSOProductBuildVer">
    <vt:lpwstr>2058-12.2.0.20795</vt:lpwstr>
  </property>
</Properties>
</file>