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8E4CC-20C1-2895-ECE9-568C506FB6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E71B939F-DD5D-54CA-8C8E-2223AB792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0B06A755-E0D9-D477-4B80-8786165EBBAD}"/>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C84E8C49-33AC-8949-3498-0132F763C5B5}"/>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B9AC769C-5908-8B7A-AC7E-3F2AAB2F5379}"/>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299062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E976A-CB1C-045A-E8E9-993CBFE67540}"/>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C2F66708-C4BE-4026-5C4E-8EE342A02A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C4F9AAC8-EDC1-BD8F-13F4-9AD87CEC2F80}"/>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8EBEE5A0-621C-4AD9-CCB4-2A557557813A}"/>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40F2F5D0-3C57-7F49-7186-BDE56FC4D1B7}"/>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56729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68BD57-2926-160C-3FE1-002086B0C23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3A3EA05F-CBA0-9056-5206-458182404A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3A2AF0A3-6D2E-FF56-B873-241FC37CAA04}"/>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7660AF9D-A12B-3017-4AB6-18B569EA45CE}"/>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7CE821F4-4934-6358-3B71-85DCAEC90D76}"/>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237811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657AC-B386-6E56-3721-48D4BD91E7C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BE0A8445-D5F2-E64A-4CE4-B78BC40E8C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AACEEB64-3823-1001-75DB-F88DF81E1562}"/>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AE691747-32CA-B681-2885-05DE1CD93D70}"/>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D19CCCF5-434D-CCC9-2CA8-09D5D4A2E6D3}"/>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132216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84CF6-0C04-7E95-0BB7-6605FDE74C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61F48847-640E-D5BF-CA6E-5502FB442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1ED339A-95B4-81AB-B0FD-BF87BF031B63}"/>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4E79DF20-8D5F-6627-DD46-E9756EF44AB8}"/>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2064254A-0503-35AB-5B6A-680DE18838DF}"/>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192007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CEAF2-9DA7-BB62-69C3-238944BA5979}"/>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775B0E0B-990C-B0A5-E8DB-8442D172BA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6105BC5B-7F01-5A57-754D-C1D79EE217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2B700C98-B760-9DAE-F724-BDB120DD7738}"/>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6" name="Marcador de pie de página 5">
            <a:extLst>
              <a:ext uri="{FF2B5EF4-FFF2-40B4-BE49-F238E27FC236}">
                <a16:creationId xmlns:a16="http://schemas.microsoft.com/office/drawing/2014/main" id="{04D13BDA-E6A7-152A-91D5-2F8ECFAC3573}"/>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C728C887-900F-BF37-A590-03A300429C30}"/>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11347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AB177-6172-82CC-073A-15E8595973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FEC4AD93-1269-233C-082C-9C8B598516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5DD405-6D2E-2FBA-C8F2-BA876828F9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E61B8112-F484-38F6-1348-DB8799D47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8A9A8C-DE72-73FE-68DF-8B7B3E88FE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5ACA3545-7DBB-29F5-DC79-9912D8F72051}"/>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8" name="Marcador de pie de página 7">
            <a:extLst>
              <a:ext uri="{FF2B5EF4-FFF2-40B4-BE49-F238E27FC236}">
                <a16:creationId xmlns:a16="http://schemas.microsoft.com/office/drawing/2014/main" id="{CBB5CC6B-22DD-00B8-40EC-061384EAAB20}"/>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4AD4A09B-ACAD-1F51-7C2A-9212B7F1AFAC}"/>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393820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6D1F1-B0EE-2535-17D4-B77D152523C0}"/>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9C3D6EE5-ADC2-0CD5-43DA-BD8E6B38F038}"/>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4" name="Marcador de pie de página 3">
            <a:extLst>
              <a:ext uri="{FF2B5EF4-FFF2-40B4-BE49-F238E27FC236}">
                <a16:creationId xmlns:a16="http://schemas.microsoft.com/office/drawing/2014/main" id="{5A527EBE-D5B1-D030-59E0-2F17C66B1982}"/>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CB9FFDA3-B3F6-0E39-B9BF-95DD6111C73E}"/>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55302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8B74C5-83F2-04AD-6314-025C13C4A743}"/>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3" name="Marcador de pie de página 2">
            <a:extLst>
              <a:ext uri="{FF2B5EF4-FFF2-40B4-BE49-F238E27FC236}">
                <a16:creationId xmlns:a16="http://schemas.microsoft.com/office/drawing/2014/main" id="{CD961AD4-290A-AFDD-67C4-4D0EF37E3FF8}"/>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FB931C8C-002B-4493-9DF6-F33742B74157}"/>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22796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448B0-5D74-074B-C9A2-54AD96A4A8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E582E813-EB5E-3A32-23FE-B6C84E2B3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704C85F1-934F-47FA-527A-69ED921AC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FE98E1-D97B-1CD2-B70E-8C7C271D0FB8}"/>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6" name="Marcador de pie de página 5">
            <a:extLst>
              <a:ext uri="{FF2B5EF4-FFF2-40B4-BE49-F238E27FC236}">
                <a16:creationId xmlns:a16="http://schemas.microsoft.com/office/drawing/2014/main" id="{4649BE59-12EA-70FF-B61F-3FCE4841446B}"/>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2AD83F73-98E3-4630-8F5A-310487C6234F}"/>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223099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A923A-2D80-6966-02A1-759602A09F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82F27CE5-6F41-0C11-DCCC-E93ACCA91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DD26C2D9-1ABC-2955-63C1-B3D612BB3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163882-8354-C8ED-1A95-3444B7AE06A8}"/>
              </a:ext>
            </a:extLst>
          </p:cNvPr>
          <p:cNvSpPr>
            <a:spLocks noGrp="1"/>
          </p:cNvSpPr>
          <p:nvPr>
            <p:ph type="dt" sz="half" idx="10"/>
          </p:nvPr>
        </p:nvSpPr>
        <p:spPr/>
        <p:txBody>
          <a:bodyPr/>
          <a:lstStyle/>
          <a:p>
            <a:fld id="{6EDAA576-172B-424F-A2A0-0551B1A1A036}" type="datetimeFigureOut">
              <a:rPr lang="es-VE" smtClean="0"/>
              <a:t>24/11/2025</a:t>
            </a:fld>
            <a:endParaRPr lang="es-VE"/>
          </a:p>
        </p:txBody>
      </p:sp>
      <p:sp>
        <p:nvSpPr>
          <p:cNvPr id="6" name="Marcador de pie de página 5">
            <a:extLst>
              <a:ext uri="{FF2B5EF4-FFF2-40B4-BE49-F238E27FC236}">
                <a16:creationId xmlns:a16="http://schemas.microsoft.com/office/drawing/2014/main" id="{8A8B5553-526B-5952-81EC-BE5E330118FB}"/>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D5C8DF72-D588-1657-57DF-6B883662720F}"/>
              </a:ext>
            </a:extLst>
          </p:cNvPr>
          <p:cNvSpPr>
            <a:spLocks noGrp="1"/>
          </p:cNvSpPr>
          <p:nvPr>
            <p:ph type="sldNum" sz="quarter" idx="12"/>
          </p:nvPr>
        </p:nvSpPr>
        <p:spPr/>
        <p:txBody>
          <a:bodyPr/>
          <a:lstStyle/>
          <a:p>
            <a:fld id="{454F9F55-2FEB-4E5A-8AE8-C9B3A2C2AC93}" type="slidenum">
              <a:rPr lang="es-VE" smtClean="0"/>
              <a:t>‹Nº›</a:t>
            </a:fld>
            <a:endParaRPr lang="es-VE"/>
          </a:p>
        </p:txBody>
      </p:sp>
    </p:spTree>
    <p:extLst>
      <p:ext uri="{BB962C8B-B14F-4D97-AF65-F5344CB8AC3E}">
        <p14:creationId xmlns:p14="http://schemas.microsoft.com/office/powerpoint/2010/main" val="73661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31E3B1-2A09-970D-0502-E8C69F48DF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E2091730-3EE2-0268-B968-6FA8DA70D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1E5D107-A13B-602F-B3D1-7F90BAE90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AA576-172B-424F-A2A0-0551B1A1A036}" type="datetimeFigureOut">
              <a:rPr lang="es-VE" smtClean="0"/>
              <a:t>24/11/2025</a:t>
            </a:fld>
            <a:endParaRPr lang="es-VE"/>
          </a:p>
        </p:txBody>
      </p:sp>
      <p:sp>
        <p:nvSpPr>
          <p:cNvPr id="5" name="Marcador de pie de página 4">
            <a:extLst>
              <a:ext uri="{FF2B5EF4-FFF2-40B4-BE49-F238E27FC236}">
                <a16:creationId xmlns:a16="http://schemas.microsoft.com/office/drawing/2014/main" id="{7645ACB5-9DFD-6028-2E90-3A6F82BBB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8F38F82C-8191-5AC2-3D92-2B8870B63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F9F55-2FEB-4E5A-8AE8-C9B3A2C2AC93}" type="slidenum">
              <a:rPr lang="es-VE" smtClean="0"/>
              <a:t>‹Nº›</a:t>
            </a:fld>
            <a:endParaRPr lang="es-VE"/>
          </a:p>
        </p:txBody>
      </p:sp>
    </p:spTree>
    <p:extLst>
      <p:ext uri="{BB962C8B-B14F-4D97-AF65-F5344CB8AC3E}">
        <p14:creationId xmlns:p14="http://schemas.microsoft.com/office/powerpoint/2010/main" val="141387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AC5192-5531-BAB5-9016-D2B577120D57}"/>
              </a:ext>
            </a:extLst>
          </p:cNvPr>
          <p:cNvPicPr>
            <a:picLocks noChangeAspect="1"/>
          </p:cNvPicPr>
          <p:nvPr/>
        </p:nvPicPr>
        <p:blipFill>
          <a:blip r:embed="rId2"/>
          <a:stretch>
            <a:fillRect/>
          </a:stretch>
        </p:blipFill>
        <p:spPr>
          <a:xfrm>
            <a:off x="0" y="0"/>
            <a:ext cx="12089128" cy="6800135"/>
          </a:xfrm>
          <a:prstGeom prst="rect">
            <a:avLst/>
          </a:prstGeom>
        </p:spPr>
      </p:pic>
    </p:spTree>
    <p:extLst>
      <p:ext uri="{BB962C8B-B14F-4D97-AF65-F5344CB8AC3E}">
        <p14:creationId xmlns:p14="http://schemas.microsoft.com/office/powerpoint/2010/main" val="383092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29ADC8-B500-E0F7-FB71-51C8B2415E96}"/>
              </a:ext>
            </a:extLst>
          </p:cNvPr>
          <p:cNvPicPr>
            <a:picLocks noChangeAspect="1"/>
          </p:cNvPicPr>
          <p:nvPr/>
        </p:nvPicPr>
        <p:blipFill>
          <a:blip r:embed="rId2"/>
          <a:stretch>
            <a:fillRect/>
          </a:stretch>
        </p:blipFill>
        <p:spPr>
          <a:xfrm>
            <a:off x="1087755" y="937259"/>
            <a:ext cx="4223685" cy="3194685"/>
          </a:xfrm>
          <a:prstGeom prst="rect">
            <a:avLst/>
          </a:prstGeom>
        </p:spPr>
      </p:pic>
      <p:sp>
        <p:nvSpPr>
          <p:cNvPr id="5" name="CuadroTexto 4">
            <a:extLst>
              <a:ext uri="{FF2B5EF4-FFF2-40B4-BE49-F238E27FC236}">
                <a16:creationId xmlns:a16="http://schemas.microsoft.com/office/drawing/2014/main" id="{C1B6D94E-85BD-F5D3-51D6-08E2C3639626}"/>
              </a:ext>
            </a:extLst>
          </p:cNvPr>
          <p:cNvSpPr txBox="1"/>
          <p:nvPr/>
        </p:nvSpPr>
        <p:spPr>
          <a:xfrm>
            <a:off x="6096000" y="937259"/>
            <a:ext cx="4320540" cy="3970318"/>
          </a:xfrm>
          <a:prstGeom prst="rect">
            <a:avLst/>
          </a:prstGeom>
          <a:noFill/>
        </p:spPr>
        <p:txBody>
          <a:bodyPr wrap="square" rtlCol="0">
            <a:spAutoFit/>
          </a:bodyPr>
          <a:lstStyle/>
          <a:p>
            <a:r>
              <a:rPr lang="es-ES" b="1" dirty="0"/>
              <a:t>Los ribosomas son orgánulos celulares de ARN y proteínas que se encargan de la síntesis de proteínas. Funcionan como máquinas moleculares que traducen la información genética del ARNm para unir aminoácidos en el orden correcto, formando cadenas polipeptídicas que luego se convierten en proteínas. </a:t>
            </a:r>
          </a:p>
          <a:p>
            <a:endParaRPr lang="es-ES" b="1" dirty="0"/>
          </a:p>
          <a:p>
            <a:endParaRPr lang="es-ES" b="1" dirty="0"/>
          </a:p>
          <a:p>
            <a:r>
              <a:rPr lang="es-ES" b="1" dirty="0"/>
              <a:t>Se encuentran en prácticamente todas las células, tanto procariotas como eucariotas, y pueden estar libres en el citoplasma o unidos al retículo endoplasmático rugoso. </a:t>
            </a:r>
            <a:endParaRPr lang="es-VE" b="1" dirty="0"/>
          </a:p>
        </p:txBody>
      </p:sp>
    </p:spTree>
    <p:extLst>
      <p:ext uri="{BB962C8B-B14F-4D97-AF65-F5344CB8AC3E}">
        <p14:creationId xmlns:p14="http://schemas.microsoft.com/office/powerpoint/2010/main" val="136487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D4D6EF-0475-B80E-E1F1-EFC688F35CA6}"/>
              </a:ext>
            </a:extLst>
          </p:cNvPr>
          <p:cNvPicPr>
            <a:picLocks noChangeAspect="1"/>
          </p:cNvPicPr>
          <p:nvPr/>
        </p:nvPicPr>
        <p:blipFill>
          <a:blip r:embed="rId2"/>
          <a:stretch>
            <a:fillRect/>
          </a:stretch>
        </p:blipFill>
        <p:spPr>
          <a:xfrm>
            <a:off x="1193482" y="640080"/>
            <a:ext cx="5508028" cy="4549140"/>
          </a:xfrm>
          <a:prstGeom prst="rect">
            <a:avLst/>
          </a:prstGeom>
        </p:spPr>
      </p:pic>
      <p:sp>
        <p:nvSpPr>
          <p:cNvPr id="6" name="CuadroTexto 5">
            <a:extLst>
              <a:ext uri="{FF2B5EF4-FFF2-40B4-BE49-F238E27FC236}">
                <a16:creationId xmlns:a16="http://schemas.microsoft.com/office/drawing/2014/main" id="{F3A9831B-1B77-54C0-C852-F1711945499D}"/>
              </a:ext>
            </a:extLst>
          </p:cNvPr>
          <p:cNvSpPr txBox="1"/>
          <p:nvPr/>
        </p:nvSpPr>
        <p:spPr>
          <a:xfrm>
            <a:off x="7692390" y="1508760"/>
            <a:ext cx="2926080" cy="2246769"/>
          </a:xfrm>
          <a:prstGeom prst="rect">
            <a:avLst/>
          </a:prstGeom>
          <a:noFill/>
        </p:spPr>
        <p:txBody>
          <a:bodyPr wrap="square" rtlCol="0">
            <a:spAutoFit/>
          </a:bodyPr>
          <a:lstStyle/>
          <a:p>
            <a:r>
              <a:rPr lang="es-ES" sz="2000" b="1" dirty="0"/>
              <a:t>Es una red de membranas en el citoplasma de las células eucariotas que se encarga de la síntesis, el procesamiento y el transporte de proteínas y lípidos</a:t>
            </a:r>
            <a:endParaRPr lang="es-VE" sz="2000" b="1" dirty="0"/>
          </a:p>
        </p:txBody>
      </p:sp>
    </p:spTree>
    <p:extLst>
      <p:ext uri="{BB962C8B-B14F-4D97-AF65-F5344CB8AC3E}">
        <p14:creationId xmlns:p14="http://schemas.microsoft.com/office/powerpoint/2010/main" val="24456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F13BE3-170D-487F-3544-53298FD8A795}"/>
              </a:ext>
            </a:extLst>
          </p:cNvPr>
          <p:cNvPicPr>
            <a:picLocks noChangeAspect="1"/>
          </p:cNvPicPr>
          <p:nvPr/>
        </p:nvPicPr>
        <p:blipFill>
          <a:blip r:embed="rId2"/>
          <a:stretch>
            <a:fillRect/>
          </a:stretch>
        </p:blipFill>
        <p:spPr>
          <a:xfrm>
            <a:off x="1570672" y="948690"/>
            <a:ext cx="4062058" cy="4116705"/>
          </a:xfrm>
          <a:prstGeom prst="rect">
            <a:avLst/>
          </a:prstGeom>
        </p:spPr>
      </p:pic>
      <p:sp>
        <p:nvSpPr>
          <p:cNvPr id="6" name="CuadroTexto 5">
            <a:extLst>
              <a:ext uri="{FF2B5EF4-FFF2-40B4-BE49-F238E27FC236}">
                <a16:creationId xmlns:a16="http://schemas.microsoft.com/office/drawing/2014/main" id="{060E860A-1C61-FF05-0D3F-007040726C6D}"/>
              </a:ext>
            </a:extLst>
          </p:cNvPr>
          <p:cNvSpPr txBox="1"/>
          <p:nvPr/>
        </p:nvSpPr>
        <p:spPr>
          <a:xfrm>
            <a:off x="7326630" y="2551837"/>
            <a:ext cx="2891790" cy="2677656"/>
          </a:xfrm>
          <a:prstGeom prst="rect">
            <a:avLst/>
          </a:prstGeom>
          <a:noFill/>
        </p:spPr>
        <p:txBody>
          <a:bodyPr wrap="square" rtlCol="0">
            <a:spAutoFit/>
          </a:bodyPr>
          <a:lstStyle/>
          <a:p>
            <a:r>
              <a:rPr lang="es-ES" sz="2400" b="1" dirty="0"/>
              <a:t> Orgánulo celular que procesa, clasifica y empaqueta proteínas y lípidos para su transporte a otros lugares dentro o fuera de la célula</a:t>
            </a:r>
            <a:endParaRPr lang="es-VE" sz="2400" b="1" dirty="0"/>
          </a:p>
        </p:txBody>
      </p:sp>
      <p:sp>
        <p:nvSpPr>
          <p:cNvPr id="7" name="CuadroTexto 6">
            <a:extLst>
              <a:ext uri="{FF2B5EF4-FFF2-40B4-BE49-F238E27FC236}">
                <a16:creationId xmlns:a16="http://schemas.microsoft.com/office/drawing/2014/main" id="{3A35948F-BDBD-FBB5-88F0-1D4428986E55}"/>
              </a:ext>
            </a:extLst>
          </p:cNvPr>
          <p:cNvSpPr txBox="1"/>
          <p:nvPr/>
        </p:nvSpPr>
        <p:spPr>
          <a:xfrm>
            <a:off x="6915150" y="1457875"/>
            <a:ext cx="3829050" cy="584775"/>
          </a:xfrm>
          <a:prstGeom prst="rect">
            <a:avLst/>
          </a:prstGeom>
          <a:noFill/>
        </p:spPr>
        <p:txBody>
          <a:bodyPr wrap="square" rtlCol="0">
            <a:spAutoFit/>
          </a:bodyPr>
          <a:lstStyle/>
          <a:p>
            <a:r>
              <a:rPr lang="es-ES" sz="3200" b="1" dirty="0"/>
              <a:t>Aparato de Golgi</a:t>
            </a:r>
            <a:endParaRPr lang="es-VE" sz="3200" b="1" dirty="0"/>
          </a:p>
        </p:txBody>
      </p:sp>
    </p:spTree>
    <p:extLst>
      <p:ext uri="{BB962C8B-B14F-4D97-AF65-F5344CB8AC3E}">
        <p14:creationId xmlns:p14="http://schemas.microsoft.com/office/powerpoint/2010/main" val="354005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40E8B3-607B-82BC-66C6-473C2172ECF7}"/>
              </a:ext>
            </a:extLst>
          </p:cNvPr>
          <p:cNvPicPr>
            <a:picLocks noChangeAspect="1"/>
          </p:cNvPicPr>
          <p:nvPr/>
        </p:nvPicPr>
        <p:blipFill>
          <a:blip r:embed="rId2"/>
          <a:stretch>
            <a:fillRect/>
          </a:stretch>
        </p:blipFill>
        <p:spPr>
          <a:xfrm>
            <a:off x="2675573" y="400050"/>
            <a:ext cx="6840854" cy="3420427"/>
          </a:xfrm>
          <a:prstGeom prst="rect">
            <a:avLst/>
          </a:prstGeom>
        </p:spPr>
      </p:pic>
      <p:sp>
        <p:nvSpPr>
          <p:cNvPr id="5" name="CuadroTexto 4">
            <a:extLst>
              <a:ext uri="{FF2B5EF4-FFF2-40B4-BE49-F238E27FC236}">
                <a16:creationId xmlns:a16="http://schemas.microsoft.com/office/drawing/2014/main" id="{79425E84-E424-B81D-B5BC-AA49119A2166}"/>
              </a:ext>
            </a:extLst>
          </p:cNvPr>
          <p:cNvSpPr txBox="1"/>
          <p:nvPr/>
        </p:nvSpPr>
        <p:spPr>
          <a:xfrm>
            <a:off x="1623060" y="4023360"/>
            <a:ext cx="8812530" cy="1938992"/>
          </a:xfrm>
          <a:prstGeom prst="rect">
            <a:avLst/>
          </a:prstGeom>
          <a:noFill/>
        </p:spPr>
        <p:txBody>
          <a:bodyPr wrap="square" rtlCol="0">
            <a:spAutoFit/>
          </a:bodyPr>
          <a:lstStyle/>
          <a:p>
            <a:r>
              <a:rPr lang="es-ES" sz="2400" dirty="0"/>
              <a:t>Orgánulos celulares rodeados de membrana que contienen enzimas digestivas para descomponer y reciclar restos celulares, materiales de desecho, partículas extrañas como bacterias y componentes celulares dañados. También participan en la muerte celular programada (apoptosis) cuando una célula es irreparable. </a:t>
            </a:r>
            <a:endParaRPr lang="es-VE" sz="2400" dirty="0"/>
          </a:p>
        </p:txBody>
      </p:sp>
    </p:spTree>
    <p:extLst>
      <p:ext uri="{BB962C8B-B14F-4D97-AF65-F5344CB8AC3E}">
        <p14:creationId xmlns:p14="http://schemas.microsoft.com/office/powerpoint/2010/main" val="123286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3D5E66-0F54-5E44-A8FD-7A4FA83B86E5}"/>
              </a:ext>
            </a:extLst>
          </p:cNvPr>
          <p:cNvPicPr>
            <a:picLocks noChangeAspect="1"/>
          </p:cNvPicPr>
          <p:nvPr/>
        </p:nvPicPr>
        <p:blipFill>
          <a:blip r:embed="rId2"/>
          <a:stretch>
            <a:fillRect/>
          </a:stretch>
        </p:blipFill>
        <p:spPr>
          <a:xfrm>
            <a:off x="4511992" y="1177290"/>
            <a:ext cx="6462556" cy="4300537"/>
          </a:xfrm>
          <a:prstGeom prst="rect">
            <a:avLst/>
          </a:prstGeom>
        </p:spPr>
      </p:pic>
      <p:sp>
        <p:nvSpPr>
          <p:cNvPr id="6" name="CuadroTexto 5">
            <a:extLst>
              <a:ext uri="{FF2B5EF4-FFF2-40B4-BE49-F238E27FC236}">
                <a16:creationId xmlns:a16="http://schemas.microsoft.com/office/drawing/2014/main" id="{33A52BF3-5542-32B3-AAC1-248B222C19E1}"/>
              </a:ext>
            </a:extLst>
          </p:cNvPr>
          <p:cNvSpPr txBox="1"/>
          <p:nvPr/>
        </p:nvSpPr>
        <p:spPr>
          <a:xfrm>
            <a:off x="754380" y="1428750"/>
            <a:ext cx="3897630" cy="3046988"/>
          </a:xfrm>
          <a:prstGeom prst="rect">
            <a:avLst/>
          </a:prstGeom>
          <a:noFill/>
        </p:spPr>
        <p:txBody>
          <a:bodyPr wrap="square" rtlCol="0">
            <a:spAutoFit/>
          </a:bodyPr>
          <a:lstStyle/>
          <a:p>
            <a:r>
              <a:rPr lang="es-ES" sz="2400" b="1" dirty="0"/>
              <a:t>Son orgánulos celulares que funcionan como "centrales energéticas", ya que producen la mayor parte de la energía química de la célula en forma de ATP, necesaria para sus procesos vitales</a:t>
            </a:r>
            <a:endParaRPr lang="es-VE" sz="2400" b="1" dirty="0"/>
          </a:p>
        </p:txBody>
      </p:sp>
      <p:sp>
        <p:nvSpPr>
          <p:cNvPr id="2" name="CuadroTexto 1">
            <a:extLst>
              <a:ext uri="{FF2B5EF4-FFF2-40B4-BE49-F238E27FC236}">
                <a16:creationId xmlns:a16="http://schemas.microsoft.com/office/drawing/2014/main" id="{72D7D40A-030F-FEE4-4C3B-52DA1C83AE62}"/>
              </a:ext>
            </a:extLst>
          </p:cNvPr>
          <p:cNvSpPr txBox="1"/>
          <p:nvPr/>
        </p:nvSpPr>
        <p:spPr>
          <a:xfrm>
            <a:off x="5720316" y="728272"/>
            <a:ext cx="2158410" cy="461665"/>
          </a:xfrm>
          <a:prstGeom prst="rect">
            <a:avLst/>
          </a:prstGeom>
          <a:noFill/>
        </p:spPr>
        <p:txBody>
          <a:bodyPr wrap="square" rtlCol="0">
            <a:spAutoFit/>
          </a:bodyPr>
          <a:lstStyle/>
          <a:p>
            <a:r>
              <a:rPr lang="es-ES" sz="2400" b="1" dirty="0"/>
              <a:t>MITOCONDRIA</a:t>
            </a:r>
            <a:endParaRPr lang="es-VE" sz="2400" b="1" dirty="0"/>
          </a:p>
        </p:txBody>
      </p:sp>
    </p:spTree>
    <p:extLst>
      <p:ext uri="{BB962C8B-B14F-4D97-AF65-F5344CB8AC3E}">
        <p14:creationId xmlns:p14="http://schemas.microsoft.com/office/powerpoint/2010/main" val="225556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2CE78D-1BB3-56A1-E466-7FCBA920881C}"/>
              </a:ext>
            </a:extLst>
          </p:cNvPr>
          <p:cNvPicPr>
            <a:picLocks noChangeAspect="1"/>
          </p:cNvPicPr>
          <p:nvPr/>
        </p:nvPicPr>
        <p:blipFill>
          <a:blip r:embed="rId2"/>
          <a:stretch>
            <a:fillRect/>
          </a:stretch>
        </p:blipFill>
        <p:spPr>
          <a:xfrm>
            <a:off x="152398" y="434340"/>
            <a:ext cx="8613321" cy="4823460"/>
          </a:xfrm>
          <a:prstGeom prst="rect">
            <a:avLst/>
          </a:prstGeom>
        </p:spPr>
      </p:pic>
      <p:sp>
        <p:nvSpPr>
          <p:cNvPr id="5" name="CuadroTexto 4">
            <a:extLst>
              <a:ext uri="{FF2B5EF4-FFF2-40B4-BE49-F238E27FC236}">
                <a16:creationId xmlns:a16="http://schemas.microsoft.com/office/drawing/2014/main" id="{758DEDC7-E38D-0964-D2DF-A3D03653D330}"/>
              </a:ext>
            </a:extLst>
          </p:cNvPr>
          <p:cNvSpPr txBox="1"/>
          <p:nvPr/>
        </p:nvSpPr>
        <p:spPr>
          <a:xfrm>
            <a:off x="7258050" y="925830"/>
            <a:ext cx="3360420" cy="4154984"/>
          </a:xfrm>
          <a:prstGeom prst="rect">
            <a:avLst/>
          </a:prstGeom>
          <a:noFill/>
        </p:spPr>
        <p:txBody>
          <a:bodyPr wrap="square" rtlCol="0">
            <a:spAutoFit/>
          </a:bodyPr>
          <a:lstStyle/>
          <a:p>
            <a:r>
              <a:rPr lang="es-ES" sz="2400" b="1" dirty="0"/>
              <a:t>Son orgánulos celulares limitados por una membrana que almacenan agua, nutrientes y desechos, y juegan un papel clave en el crecimiento celular y la turgencia. Se encuentran tanto en células vegetales como animales</a:t>
            </a:r>
            <a:endParaRPr lang="es-VE" sz="2400" b="1" dirty="0"/>
          </a:p>
        </p:txBody>
      </p:sp>
    </p:spTree>
    <p:extLst>
      <p:ext uri="{BB962C8B-B14F-4D97-AF65-F5344CB8AC3E}">
        <p14:creationId xmlns:p14="http://schemas.microsoft.com/office/powerpoint/2010/main" val="15920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AA0A44-4F56-AF8B-1569-86A2E9F00FDD}"/>
              </a:ext>
            </a:extLst>
          </p:cNvPr>
          <p:cNvPicPr>
            <a:picLocks noChangeAspect="1"/>
          </p:cNvPicPr>
          <p:nvPr/>
        </p:nvPicPr>
        <p:blipFill>
          <a:blip r:embed="rId2"/>
          <a:stretch>
            <a:fillRect/>
          </a:stretch>
        </p:blipFill>
        <p:spPr>
          <a:xfrm>
            <a:off x="1418272" y="1703071"/>
            <a:ext cx="6156238" cy="3993832"/>
          </a:xfrm>
          <a:prstGeom prst="rect">
            <a:avLst/>
          </a:prstGeom>
        </p:spPr>
      </p:pic>
      <p:sp>
        <p:nvSpPr>
          <p:cNvPr id="5" name="CuadroTexto 4">
            <a:extLst>
              <a:ext uri="{FF2B5EF4-FFF2-40B4-BE49-F238E27FC236}">
                <a16:creationId xmlns:a16="http://schemas.microsoft.com/office/drawing/2014/main" id="{3129F1C4-1B70-3A7D-59C1-86611219D494}"/>
              </a:ext>
            </a:extLst>
          </p:cNvPr>
          <p:cNvSpPr txBox="1"/>
          <p:nvPr/>
        </p:nvSpPr>
        <p:spPr>
          <a:xfrm>
            <a:off x="8195310" y="1131570"/>
            <a:ext cx="3006090" cy="4524315"/>
          </a:xfrm>
          <a:prstGeom prst="rect">
            <a:avLst/>
          </a:prstGeom>
          <a:noFill/>
        </p:spPr>
        <p:txBody>
          <a:bodyPr wrap="square" rtlCol="0">
            <a:spAutoFit/>
          </a:bodyPr>
          <a:lstStyle/>
          <a:p>
            <a:r>
              <a:rPr lang="es-ES" dirty="0"/>
              <a:t>Son orgánulos celulares de doble membrana presentes en las células de plantas y algas, encargados de funciones como la fotosíntesis y el almacenamiento de sustancias. </a:t>
            </a:r>
          </a:p>
          <a:p>
            <a:endParaRPr lang="es-ES" dirty="0"/>
          </a:p>
          <a:p>
            <a:r>
              <a:rPr lang="es-ES" dirty="0"/>
              <a:t>Existen diferentes tipos, como los cloroplastos para la fotosíntesis, los cromoplastos para pigmentos de colores (amarillo, rojo, naranja) y los leucoplastos que almacenan almidón (amiloplastos) o aceites (</a:t>
            </a:r>
            <a:r>
              <a:rPr lang="es-ES" dirty="0" err="1"/>
              <a:t>elaioplastos</a:t>
            </a:r>
            <a:r>
              <a:rPr lang="es-ES" dirty="0"/>
              <a:t>). </a:t>
            </a:r>
            <a:endParaRPr lang="es-VE" dirty="0"/>
          </a:p>
        </p:txBody>
      </p:sp>
    </p:spTree>
    <p:extLst>
      <p:ext uri="{BB962C8B-B14F-4D97-AF65-F5344CB8AC3E}">
        <p14:creationId xmlns:p14="http://schemas.microsoft.com/office/powerpoint/2010/main" val="100828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9CFEB91-054F-6F09-AB4F-50CD5962957A}"/>
              </a:ext>
            </a:extLst>
          </p:cNvPr>
          <p:cNvPicPr>
            <a:picLocks noChangeAspect="1"/>
          </p:cNvPicPr>
          <p:nvPr/>
        </p:nvPicPr>
        <p:blipFill>
          <a:blip r:embed="rId2"/>
          <a:stretch>
            <a:fillRect/>
          </a:stretch>
        </p:blipFill>
        <p:spPr>
          <a:xfrm>
            <a:off x="1411472" y="1973609"/>
            <a:ext cx="5361467" cy="3610613"/>
          </a:xfrm>
          <a:prstGeom prst="rect">
            <a:avLst/>
          </a:prstGeom>
        </p:spPr>
      </p:pic>
      <p:sp>
        <p:nvSpPr>
          <p:cNvPr id="5" name="CuadroTexto 4">
            <a:extLst>
              <a:ext uri="{FF2B5EF4-FFF2-40B4-BE49-F238E27FC236}">
                <a16:creationId xmlns:a16="http://schemas.microsoft.com/office/drawing/2014/main" id="{D6343C6C-50E5-00BB-E90E-C76A01B6C56A}"/>
              </a:ext>
            </a:extLst>
          </p:cNvPr>
          <p:cNvSpPr txBox="1"/>
          <p:nvPr/>
        </p:nvSpPr>
        <p:spPr>
          <a:xfrm>
            <a:off x="7955280" y="914400"/>
            <a:ext cx="3337560" cy="3970318"/>
          </a:xfrm>
          <a:prstGeom prst="rect">
            <a:avLst/>
          </a:prstGeom>
          <a:noFill/>
        </p:spPr>
        <p:txBody>
          <a:bodyPr wrap="square" rtlCol="0">
            <a:spAutoFit/>
          </a:bodyPr>
          <a:lstStyle/>
          <a:p>
            <a:r>
              <a:rPr lang="es-ES" dirty="0"/>
              <a:t>La membrana plasmática es una bicapa lipídica semipermeable que rodea a todas las células, actuando como una barrera selectiva entre el interior y el exterior. </a:t>
            </a:r>
          </a:p>
          <a:p>
            <a:endParaRPr lang="es-ES" dirty="0"/>
          </a:p>
          <a:p>
            <a:r>
              <a:rPr lang="es-ES" dirty="0"/>
              <a:t>Su composición principal incluye fosfolípidos, proteínas y carbohidratos, y su función es regular el transporte de sustancias, proteger a la célula y facilitar la comunicación intercelular. </a:t>
            </a:r>
            <a:endParaRPr lang="es-VE" dirty="0"/>
          </a:p>
        </p:txBody>
      </p:sp>
      <p:sp>
        <p:nvSpPr>
          <p:cNvPr id="2" name="CuadroTexto 1">
            <a:extLst>
              <a:ext uri="{FF2B5EF4-FFF2-40B4-BE49-F238E27FC236}">
                <a16:creationId xmlns:a16="http://schemas.microsoft.com/office/drawing/2014/main" id="{FA80656B-7BD6-9D35-9372-26C19B1565FC}"/>
              </a:ext>
            </a:extLst>
          </p:cNvPr>
          <p:cNvSpPr txBox="1"/>
          <p:nvPr/>
        </p:nvSpPr>
        <p:spPr>
          <a:xfrm>
            <a:off x="2296633" y="1089112"/>
            <a:ext cx="3200400" cy="369332"/>
          </a:xfrm>
          <a:prstGeom prst="rect">
            <a:avLst/>
          </a:prstGeom>
          <a:noFill/>
        </p:spPr>
        <p:txBody>
          <a:bodyPr wrap="square" rtlCol="0">
            <a:spAutoFit/>
          </a:bodyPr>
          <a:lstStyle/>
          <a:p>
            <a:r>
              <a:rPr lang="es-ES" b="1" dirty="0"/>
              <a:t>MEMBRANA PLASMÁTICA</a:t>
            </a:r>
            <a:endParaRPr lang="es-VE" b="1" dirty="0"/>
          </a:p>
        </p:txBody>
      </p:sp>
    </p:spTree>
    <p:extLst>
      <p:ext uri="{BB962C8B-B14F-4D97-AF65-F5344CB8AC3E}">
        <p14:creationId xmlns:p14="http://schemas.microsoft.com/office/powerpoint/2010/main" val="42949266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368</Words>
  <Application>Microsoft Office PowerPoint</Application>
  <PresentationFormat>Panorámica</PresentationFormat>
  <Paragraphs>18</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2</cp:revision>
  <dcterms:created xsi:type="dcterms:W3CDTF">2025-11-20T20:14:33Z</dcterms:created>
  <dcterms:modified xsi:type="dcterms:W3CDTF">2025-11-24T17:24:12Z</dcterms:modified>
</cp:coreProperties>
</file>