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02038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7867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1707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32414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477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7301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9518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3774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552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0977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3073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72416-E421-4DFD-A3C9-DF8A905AC0CB}" type="datetimeFigureOut">
              <a:rPr lang="es-VE" smtClean="0"/>
              <a:t>10/10/2025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2495F-EDC2-4FDE-9EB6-663AC5A9A96A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79851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AixPIIV05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y6jw2IbSF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tandemformacion.es/elblogdelasdudas/wp-content/uploads/2016/09/lenguaje-numerico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encrypted-tbn0.gstatic.com/images?q=tbn%3AANd9GcQ1JaWhZWroRyeiu7Nkxz088OBEE583j1lNPUPb2iqNB--OWPdF&amp;usqp=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35" y="3647179"/>
            <a:ext cx="2569243" cy="148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o 10"/>
          <p:cNvGrpSpPr/>
          <p:nvPr/>
        </p:nvGrpSpPr>
        <p:grpSpPr>
          <a:xfrm>
            <a:off x="10913668" y="5743836"/>
            <a:ext cx="914400" cy="961455"/>
            <a:chOff x="5901846" y="2332890"/>
            <a:chExt cx="914400" cy="961455"/>
          </a:xfrm>
        </p:grpSpPr>
        <p:sp>
          <p:nvSpPr>
            <p:cNvPr id="5" name="Elipse 4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6086766" y="2332890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 smtClean="0"/>
                <a:t>1</a:t>
              </a:r>
              <a:endParaRPr lang="es-VE" sz="5400" dirty="0"/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156576" y="5734235"/>
            <a:ext cx="1282902" cy="932931"/>
            <a:chOff x="3816037" y="920582"/>
            <a:chExt cx="593124" cy="475734"/>
          </a:xfrm>
        </p:grpSpPr>
        <p:sp>
          <p:nvSpPr>
            <p:cNvPr id="14" name="Elipse 13"/>
            <p:cNvSpPr/>
            <p:nvPr/>
          </p:nvSpPr>
          <p:spPr>
            <a:xfrm>
              <a:off x="4013745" y="920582"/>
              <a:ext cx="395416" cy="333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3951962" y="1062684"/>
              <a:ext cx="395416" cy="3336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3816037" y="920582"/>
              <a:ext cx="395416" cy="3336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1" name="Proceso alternativo 30"/>
          <p:cNvSpPr/>
          <p:nvPr/>
        </p:nvSpPr>
        <p:spPr>
          <a:xfrm>
            <a:off x="1643914" y="1128832"/>
            <a:ext cx="7870312" cy="260103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LENGUAJE  ALGEBRAICO</a:t>
            </a:r>
          </a:p>
          <a:p>
            <a:pPr algn="ctr"/>
            <a:r>
              <a:rPr lang="es-VE" sz="2800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DESPEJE -ECUACIONES SIMPLES </a:t>
            </a:r>
            <a:endParaRPr lang="es-VE" sz="28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s-V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  </a:t>
            </a:r>
            <a:endParaRPr lang="es-VE" sz="28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 rotWithShape="1">
          <a:blip r:embed="rId3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84619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ceso alternativo 9"/>
          <p:cNvSpPr/>
          <p:nvPr/>
        </p:nvSpPr>
        <p:spPr>
          <a:xfrm>
            <a:off x="9528653" y="1703973"/>
            <a:ext cx="1998322" cy="66166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Clases virtuales </a:t>
            </a:r>
            <a:endParaRPr lang="es-VE" sz="2000" dirty="0">
              <a:ln w="28575">
                <a:solidFill>
                  <a:schemeClr val="tx1"/>
                </a:solidFill>
                <a:prstDash val="solid"/>
              </a:ln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10913668" y="5764122"/>
            <a:ext cx="914400" cy="941169"/>
            <a:chOff x="5901846" y="2353176"/>
            <a:chExt cx="914400" cy="941169"/>
          </a:xfrm>
        </p:grpSpPr>
        <p:sp>
          <p:nvSpPr>
            <p:cNvPr id="23" name="Elipse 22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075085" y="2353176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VE" sz="5400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251366" y="745953"/>
            <a:ext cx="2561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C.3+3x-1=-x-2+2x</a:t>
            </a:r>
            <a:endParaRPr lang="es-VE" dirty="0"/>
          </a:p>
        </p:txBody>
      </p:sp>
      <p:sp>
        <p:nvSpPr>
          <p:cNvPr id="19" name="CuadroTexto 18"/>
          <p:cNvSpPr txBox="1"/>
          <p:nvPr/>
        </p:nvSpPr>
        <p:spPr>
          <a:xfrm>
            <a:off x="251366" y="1267789"/>
            <a:ext cx="47531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3x+x-2x=-2-3+1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agrupamos los términos en cada miembro, es decir; las X en el 1er miembro, y los números independiente en el 2do miembro</a:t>
            </a:r>
          </a:p>
          <a:p>
            <a:endParaRPr lang="es-VE" sz="1600" dirty="0" smtClean="0"/>
          </a:p>
          <a:p>
            <a:r>
              <a:rPr lang="es-VE" sz="1600" dirty="0"/>
              <a:t>2</a:t>
            </a:r>
            <a:r>
              <a:rPr lang="es-VE" sz="1600" dirty="0" smtClean="0"/>
              <a:t>X</a:t>
            </a:r>
            <a:r>
              <a:rPr lang="es-VE" sz="1600" dirty="0"/>
              <a:t>= </a:t>
            </a:r>
            <a:r>
              <a:rPr lang="es-VE" sz="1600" dirty="0" smtClean="0"/>
              <a:t>- 4</a:t>
            </a:r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 smtClean="0"/>
              <a:t>Trabajamos las variables y términos independientes</a:t>
            </a:r>
          </a:p>
          <a:p>
            <a:endParaRPr lang="es-VE" sz="1600" dirty="0"/>
          </a:p>
          <a:p>
            <a:r>
              <a:rPr lang="es-VE" sz="1600" dirty="0" smtClean="0"/>
              <a:t>X</a:t>
            </a:r>
            <a:r>
              <a:rPr lang="es-VE" sz="1600" dirty="0"/>
              <a:t>= </a:t>
            </a:r>
            <a:r>
              <a:rPr lang="es-VE" sz="1600" dirty="0" smtClean="0"/>
              <a:t>- 4/2</a:t>
            </a:r>
            <a:endParaRPr lang="es-VE" sz="1600" dirty="0"/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 smtClean="0"/>
              <a:t>Despejamos la variable x, el 2 del 1er miembro para dividiendo al 2do miembro. 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/>
              <a:t>X</a:t>
            </a:r>
            <a:r>
              <a:rPr lang="es-VE" sz="1600" dirty="0" smtClean="0"/>
              <a:t>= -2 </a:t>
            </a:r>
            <a:endParaRPr lang="es-VE" sz="1600" dirty="0"/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 smtClean="0"/>
              <a:t>Se divide - 4 entre 2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3" name="Rectángulo 2"/>
          <p:cNvSpPr/>
          <p:nvPr/>
        </p:nvSpPr>
        <p:spPr>
          <a:xfrm>
            <a:off x="5833948" y="745953"/>
            <a:ext cx="1760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D.2(1+2x)=10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5193405" y="1345781"/>
            <a:ext cx="475312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2 + 4x= 10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Realizamos una distributiva, es decir multiplicamos 2.1= 2 y 2.2x= 4x</a:t>
            </a:r>
          </a:p>
          <a:p>
            <a:endParaRPr lang="es-VE" sz="1600" dirty="0" smtClean="0"/>
          </a:p>
          <a:p>
            <a:r>
              <a:rPr lang="es-VE" sz="1600" dirty="0" smtClean="0"/>
              <a:t>4x=10- 2</a:t>
            </a:r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/>
              <a:t>Agrupamos los términos en cada miembro, es decir</a:t>
            </a:r>
            <a:r>
              <a:rPr lang="es-VE" sz="1600" dirty="0" smtClean="0"/>
              <a:t>; los </a:t>
            </a:r>
            <a:r>
              <a:rPr lang="es-VE" sz="1600" dirty="0"/>
              <a:t>números independiente en el 2do miembro</a:t>
            </a:r>
          </a:p>
          <a:p>
            <a:endParaRPr lang="es-VE" sz="1600" dirty="0"/>
          </a:p>
          <a:p>
            <a:r>
              <a:rPr lang="es-VE" sz="1600" dirty="0" smtClean="0"/>
              <a:t>4X</a:t>
            </a:r>
            <a:r>
              <a:rPr lang="es-VE" sz="1600" dirty="0"/>
              <a:t>= 8</a:t>
            </a:r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/>
              <a:t>Trabajamos </a:t>
            </a:r>
            <a:r>
              <a:rPr lang="es-VE" sz="1600" dirty="0" smtClean="0"/>
              <a:t>los términos </a:t>
            </a:r>
            <a:r>
              <a:rPr lang="es-VE" sz="1600" dirty="0"/>
              <a:t>independientes</a:t>
            </a:r>
          </a:p>
          <a:p>
            <a:endParaRPr lang="es-VE" sz="1600" dirty="0"/>
          </a:p>
          <a:p>
            <a:r>
              <a:rPr lang="es-VE" sz="1600" dirty="0"/>
              <a:t>X</a:t>
            </a:r>
            <a:r>
              <a:rPr lang="es-VE" sz="1600" dirty="0" smtClean="0"/>
              <a:t>= 8/4</a:t>
            </a:r>
            <a:endParaRPr lang="es-VE" sz="1600" dirty="0"/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/>
              <a:t>Despejamos la variable x, el </a:t>
            </a:r>
            <a:r>
              <a:rPr lang="es-VE" sz="1600" dirty="0" smtClean="0"/>
              <a:t>4 </a:t>
            </a:r>
            <a:r>
              <a:rPr lang="es-VE" sz="1600" dirty="0"/>
              <a:t>del 1er miembro para dividiendo al 2do miembro. </a:t>
            </a:r>
          </a:p>
          <a:p>
            <a:endParaRPr lang="es-VE" sz="1600" dirty="0" smtClean="0"/>
          </a:p>
          <a:p>
            <a:r>
              <a:rPr lang="es-VE" sz="1600" dirty="0"/>
              <a:t>X= 2</a:t>
            </a:r>
          </a:p>
          <a:p>
            <a:r>
              <a:rPr lang="es-VE" sz="1600" b="1" dirty="0"/>
              <a:t>Paso </a:t>
            </a:r>
            <a:r>
              <a:rPr lang="es-VE" sz="1600" b="1" dirty="0" smtClean="0"/>
              <a:t>#5</a:t>
            </a:r>
            <a:endParaRPr lang="es-VE" sz="1600" b="1" dirty="0"/>
          </a:p>
          <a:p>
            <a:r>
              <a:rPr lang="es-VE" sz="1600" dirty="0" smtClean="0"/>
              <a:t>Se divide 8 entre 4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10913668" y="5790891"/>
            <a:ext cx="1056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5400" dirty="0" smtClean="0">
                <a:solidFill>
                  <a:schemeClr val="bg1"/>
                </a:solidFill>
              </a:rPr>
              <a:t>15</a:t>
            </a:r>
            <a:endParaRPr lang="es-VE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1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ceso alternativo 9"/>
          <p:cNvSpPr/>
          <p:nvPr/>
        </p:nvSpPr>
        <p:spPr>
          <a:xfrm>
            <a:off x="9528653" y="1703973"/>
            <a:ext cx="1998322" cy="66166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Clases virtuales </a:t>
            </a:r>
            <a:endParaRPr lang="es-VE" sz="2000" dirty="0">
              <a:ln w="28575">
                <a:solidFill>
                  <a:schemeClr val="tx1"/>
                </a:solidFill>
                <a:prstDash val="solid"/>
              </a:ln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10913668" y="5764122"/>
            <a:ext cx="914400" cy="941169"/>
            <a:chOff x="5901846" y="2353176"/>
            <a:chExt cx="914400" cy="941169"/>
          </a:xfrm>
        </p:grpSpPr>
        <p:sp>
          <p:nvSpPr>
            <p:cNvPr id="23" name="Elipse 22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075085" y="2353176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VE" sz="5400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341824" y="248161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90927" y="1187460"/>
            <a:ext cx="291635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VE" sz="24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A.2(3x-2)=2</a:t>
            </a:r>
          </a:p>
          <a:p>
            <a:endParaRPr lang="es-VE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B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.-2(3x-2)=-2</a:t>
            </a:r>
          </a:p>
          <a:p>
            <a:endParaRPr lang="es-VE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C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 4(1+x)=2x-4</a:t>
            </a:r>
          </a:p>
          <a:p>
            <a:endParaRPr lang="es-VE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D.3x-145=2(x+130)</a:t>
            </a:r>
          </a:p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E.2x+10=12</a:t>
            </a:r>
          </a:p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F.6+9x-15+21x=-2x+1</a:t>
            </a:r>
          </a:p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Proceso alternativo 15"/>
          <p:cNvSpPr/>
          <p:nvPr/>
        </p:nvSpPr>
        <p:spPr>
          <a:xfrm>
            <a:off x="438651" y="962512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582220" y="987405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3307285" y="1790919"/>
            <a:ext cx="6166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hlinkClick r:id="rId3"/>
              </a:rPr>
              <a:t>https://</a:t>
            </a:r>
            <a:r>
              <a:rPr lang="es-VE" dirty="0" smtClean="0">
                <a:hlinkClick r:id="rId3"/>
              </a:rPr>
              <a:t>www.youtube.com/watch?v=4AixPIIV05E</a:t>
            </a:r>
            <a:r>
              <a:rPr lang="es-VE" dirty="0" smtClean="0"/>
              <a:t>  (EJEMPLO #1)</a:t>
            </a:r>
            <a:endParaRPr lang="es-VE" dirty="0"/>
          </a:p>
        </p:txBody>
      </p:sp>
      <p:sp>
        <p:nvSpPr>
          <p:cNvPr id="4" name="Rectángulo 3"/>
          <p:cNvSpPr/>
          <p:nvPr/>
        </p:nvSpPr>
        <p:spPr>
          <a:xfrm>
            <a:off x="3307285" y="2241624"/>
            <a:ext cx="62942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>
                <a:hlinkClick r:id="rId4"/>
              </a:rPr>
              <a:t>https://</a:t>
            </a:r>
            <a:r>
              <a:rPr lang="es-VE" dirty="0" smtClean="0">
                <a:hlinkClick r:id="rId4"/>
              </a:rPr>
              <a:t>www.youtube.com/watch?v=By6jw2IbSF0</a:t>
            </a:r>
            <a:r>
              <a:rPr lang="es-VE" dirty="0" smtClean="0"/>
              <a:t>   </a:t>
            </a:r>
            <a:r>
              <a:rPr lang="es-VE" dirty="0"/>
              <a:t>(EJEMPLO </a:t>
            </a:r>
            <a:r>
              <a:rPr lang="es-VE" dirty="0" smtClean="0"/>
              <a:t>#2)</a:t>
            </a:r>
            <a:endParaRPr lang="es-VE" dirty="0"/>
          </a:p>
          <a:p>
            <a:endParaRPr lang="es-VE" dirty="0"/>
          </a:p>
        </p:txBody>
      </p:sp>
      <p:sp>
        <p:nvSpPr>
          <p:cNvPr id="18" name="Proceso alternativo 17"/>
          <p:cNvSpPr/>
          <p:nvPr/>
        </p:nvSpPr>
        <p:spPr>
          <a:xfrm>
            <a:off x="4896941" y="1009517"/>
            <a:ext cx="3163766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5040509" y="1034410"/>
            <a:ext cx="289662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¡Material de Apoyo! 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10913668" y="5790891"/>
            <a:ext cx="1056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5400" dirty="0" smtClean="0">
                <a:solidFill>
                  <a:schemeClr val="bg1"/>
                </a:solidFill>
              </a:rPr>
              <a:t>16</a:t>
            </a:r>
            <a:endParaRPr lang="es-VE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73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ceso alternativo 9"/>
          <p:cNvSpPr/>
          <p:nvPr/>
        </p:nvSpPr>
        <p:spPr>
          <a:xfrm>
            <a:off x="9528653" y="1703973"/>
            <a:ext cx="1998322" cy="66166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Clases virtuales </a:t>
            </a:r>
            <a:endParaRPr lang="es-VE" sz="2000" dirty="0">
              <a:ln w="28575">
                <a:solidFill>
                  <a:schemeClr val="tx1"/>
                </a:solidFill>
                <a:prstDash val="solid"/>
              </a:ln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10913668" y="5764122"/>
            <a:ext cx="914400" cy="941169"/>
            <a:chOff x="5901846" y="2353176"/>
            <a:chExt cx="914400" cy="941169"/>
          </a:xfrm>
        </p:grpSpPr>
        <p:sp>
          <p:nvSpPr>
            <p:cNvPr id="23" name="Elipse 22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075085" y="2353176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s-VE" sz="5400" dirty="0">
                <a:solidFill>
                  <a:schemeClr val="bg1"/>
                </a:solidFill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341824" y="248161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Proceso alternativo 15"/>
          <p:cNvSpPr/>
          <p:nvPr/>
        </p:nvSpPr>
        <p:spPr>
          <a:xfrm>
            <a:off x="438651" y="962512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582220" y="987405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10913668" y="5790891"/>
            <a:ext cx="1056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5400" dirty="0" smtClean="0">
                <a:solidFill>
                  <a:schemeClr val="bg1"/>
                </a:solidFill>
              </a:rPr>
              <a:t>16</a:t>
            </a:r>
            <a:endParaRPr lang="es-VE" sz="5400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20716" y="1850140"/>
            <a:ext cx="574301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sz="2000" dirty="0" smtClean="0">
                <a:solidFill>
                  <a:srgbClr val="0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A. x </a:t>
            </a:r>
            <a:r>
              <a:rPr lang="es-VE" sz="2000" dirty="0">
                <a:solidFill>
                  <a:srgbClr val="00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+ 3 = 5 x + 11</a:t>
            </a:r>
          </a:p>
          <a:p>
            <a:endParaRPr lang="es-VE" sz="2000" dirty="0">
              <a:solidFill>
                <a:srgbClr val="00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B. 2x-3x+2+5=3+2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C. 2x+2(x+1)=3(x+1)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D. 2x+4=8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E. 6x-2=3x+4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F. 2x+2(2x)=30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es-VE" dirty="0"/>
          </a:p>
        </p:txBody>
      </p:sp>
      <p:sp>
        <p:nvSpPr>
          <p:cNvPr id="7" name="Rectángulo 6"/>
          <p:cNvSpPr/>
          <p:nvPr/>
        </p:nvSpPr>
        <p:spPr>
          <a:xfrm>
            <a:off x="4431814" y="1791273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G. 2x-5=3x+4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H. 5x-9=3x+6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I. 5x-1=7x-4</a:t>
            </a:r>
          </a:p>
          <a:p>
            <a:endParaRPr lang="es-VE" sz="2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sz="2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J. 2x </a:t>
            </a:r>
            <a:r>
              <a:rPr lang="es-VE" sz="2000" dirty="0">
                <a:latin typeface="Batang" panose="02030600000101010101" pitchFamily="18" charset="-127"/>
                <a:ea typeface="Batang" panose="02030600000101010101" pitchFamily="18" charset="-127"/>
              </a:rPr>
              <a:t>+5=9</a:t>
            </a:r>
          </a:p>
        </p:txBody>
      </p:sp>
    </p:spTree>
    <p:extLst>
      <p:ext uri="{BB962C8B-B14F-4D97-AF65-F5344CB8AC3E}">
        <p14:creationId xmlns:p14="http://schemas.microsoft.com/office/powerpoint/2010/main" val="79337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588910" y="433988"/>
            <a:ext cx="2767912" cy="914400"/>
            <a:chOff x="481913" y="518984"/>
            <a:chExt cx="2767912" cy="914400"/>
          </a:xfrm>
        </p:grpSpPr>
        <p:sp>
          <p:nvSpPr>
            <p:cNvPr id="10" name="Elipse 9"/>
            <p:cNvSpPr/>
            <p:nvPr/>
          </p:nvSpPr>
          <p:spPr>
            <a:xfrm>
              <a:off x="481913" y="518984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1" name="Elipse 10"/>
            <p:cNvSpPr/>
            <p:nvPr/>
          </p:nvSpPr>
          <p:spPr>
            <a:xfrm>
              <a:off x="1408669" y="518984"/>
              <a:ext cx="914400" cy="914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2" name="Elipse 11"/>
            <p:cNvSpPr/>
            <p:nvPr/>
          </p:nvSpPr>
          <p:spPr>
            <a:xfrm>
              <a:off x="2335425" y="518984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9181764" y="5557133"/>
            <a:ext cx="2767912" cy="914400"/>
            <a:chOff x="481913" y="518984"/>
            <a:chExt cx="2767912" cy="914400"/>
          </a:xfrm>
        </p:grpSpPr>
        <p:sp>
          <p:nvSpPr>
            <p:cNvPr id="14" name="Elipse 13"/>
            <p:cNvSpPr/>
            <p:nvPr/>
          </p:nvSpPr>
          <p:spPr>
            <a:xfrm>
              <a:off x="481913" y="518984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1408669" y="518984"/>
              <a:ext cx="914400" cy="914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2335425" y="518984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7" name="Rectángulo 16"/>
          <p:cNvSpPr/>
          <p:nvPr/>
        </p:nvSpPr>
        <p:spPr>
          <a:xfrm>
            <a:off x="851770" y="6014333"/>
            <a:ext cx="78377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b="1" dirty="0">
                <a:ln w="10160">
                  <a:noFill/>
                  <a:prstDash val="solid"/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BatangChe" panose="02030609000101010101" pitchFamily="49" charset="-127"/>
                <a:ea typeface="BatangChe" panose="02030609000101010101" pitchFamily="49" charset="-127"/>
              </a:rPr>
              <a:t>Tus talentos y habilidades irán mejorando con el tiempo, pero para eso has de empezar</a:t>
            </a:r>
            <a:endParaRPr lang="es-VE" b="1" i="0" dirty="0">
              <a:ln w="10160">
                <a:noFill/>
                <a:prstDash val="solid"/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BatangChe" panose="02030609000101010101" pitchFamily="49" charset="-127"/>
              <a:ea typeface="BatangChe" panose="02030609000101010101" pitchFamily="49" charset="-127"/>
            </a:endParaRPr>
          </a:p>
        </p:txBody>
      </p:sp>
      <p:sp>
        <p:nvSpPr>
          <p:cNvPr id="18" name="Rectángulo 17"/>
          <p:cNvSpPr/>
          <p:nvPr/>
        </p:nvSpPr>
        <p:spPr>
          <a:xfrm rot="20306509">
            <a:off x="2164741" y="2497775"/>
            <a:ext cx="78131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¡GRACIAS POR TU TIEMPO!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548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10913668" y="5743836"/>
            <a:ext cx="914400" cy="961455"/>
            <a:chOff x="5901846" y="2332890"/>
            <a:chExt cx="914400" cy="961455"/>
          </a:xfrm>
        </p:grpSpPr>
        <p:sp>
          <p:nvSpPr>
            <p:cNvPr id="5" name="Elipse 4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6086766" y="2332890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/>
                <a:t>2</a:t>
              </a:r>
            </a:p>
          </p:txBody>
        </p:sp>
      </p:grpSp>
      <p:grpSp>
        <p:nvGrpSpPr>
          <p:cNvPr id="17" name="Grupo 16"/>
          <p:cNvGrpSpPr/>
          <p:nvPr/>
        </p:nvGrpSpPr>
        <p:grpSpPr>
          <a:xfrm>
            <a:off x="143820" y="5734235"/>
            <a:ext cx="1282902" cy="932931"/>
            <a:chOff x="3816037" y="920582"/>
            <a:chExt cx="593124" cy="475734"/>
          </a:xfrm>
        </p:grpSpPr>
        <p:sp>
          <p:nvSpPr>
            <p:cNvPr id="14" name="Elipse 13"/>
            <p:cNvSpPr/>
            <p:nvPr/>
          </p:nvSpPr>
          <p:spPr>
            <a:xfrm>
              <a:off x="4013745" y="920582"/>
              <a:ext cx="395416" cy="333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3951962" y="1062684"/>
              <a:ext cx="395416" cy="3336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3816037" y="920582"/>
              <a:ext cx="395416" cy="3336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9" name="Proceso alternativo 18"/>
          <p:cNvSpPr/>
          <p:nvPr/>
        </p:nvSpPr>
        <p:spPr>
          <a:xfrm>
            <a:off x="3180566" y="980970"/>
            <a:ext cx="4485364" cy="721862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LENGUAJE ALGEBRAICO   </a:t>
            </a:r>
            <a:endParaRPr lang="es-VE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es-VE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571454" y="2016087"/>
            <a:ext cx="118788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Es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aquel que se sirve de letras, números y signos de operaciones para expresar informaciones 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matemáticas,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es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frecuente usar la letra </a:t>
            </a:r>
            <a:r>
              <a:rPr lang="es-VE" b="1" dirty="0">
                <a:latin typeface="Batang" panose="02030600000101010101" pitchFamily="18" charset="-127"/>
                <a:ea typeface="Batang" panose="02030600000101010101" pitchFamily="18" charset="-127"/>
              </a:rPr>
              <a:t>x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 para el número que se desconoce (incógnita), pero se puede usar cualquier 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letra. En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caso de que se desconozcan varios números (varias incógnitas), usaremos letras distintas para cada número.</a:t>
            </a:r>
            <a:endParaRPr lang="es-VE" b="0" i="0" dirty="0">
              <a:effectLst/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7" name="Picture 2" descr="Lenguaje numérico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48"/>
          <a:stretch/>
        </p:blipFill>
        <p:spPr bwMode="auto">
          <a:xfrm>
            <a:off x="2376727" y="3994632"/>
            <a:ext cx="6096000" cy="2018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ángulo 30"/>
          <p:cNvSpPr/>
          <p:nvPr/>
        </p:nvSpPr>
        <p:spPr>
          <a:xfrm>
            <a:off x="4523410" y="3594522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¡Ejemplo! </a:t>
            </a: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 rotWithShape="1">
          <a:blip r:embed="rId4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96885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0913668" y="5743836"/>
            <a:ext cx="914400" cy="961455"/>
            <a:chOff x="5901846" y="2332890"/>
            <a:chExt cx="914400" cy="961455"/>
          </a:xfrm>
        </p:grpSpPr>
        <p:sp>
          <p:nvSpPr>
            <p:cNvPr id="24" name="Elipse 23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6" name="CuadroTexto 25"/>
            <p:cNvSpPr txBox="1"/>
            <p:nvPr/>
          </p:nvSpPr>
          <p:spPr>
            <a:xfrm>
              <a:off x="6086766" y="2332890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/>
                <a:t>3</a:t>
              </a:r>
            </a:p>
          </p:txBody>
        </p:sp>
      </p:grpSp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641907" y="1703974"/>
          <a:ext cx="10067926" cy="4221480"/>
        </p:xfrm>
        <a:graphic>
          <a:graphicData uri="http://schemas.openxmlformats.org/drawingml/2006/table">
            <a:tbl>
              <a:tblPr/>
              <a:tblGrid>
                <a:gridCol w="503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b="1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SUMA</a:t>
                      </a:r>
                      <a:endParaRPr lang="es-VE" sz="1800" dirty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b="1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﻿RESTA﻿﻿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Mayor que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Incrementar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Más 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grande que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Disminuir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Menor que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Diferencia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Perder 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o perdida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b="1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MULTIPLICACIÓN</a:t>
                      </a:r>
                      <a:endParaRPr lang="es-VE" sz="1800" dirty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ctr" fontAlgn="ctr"/>
                      <a:r>
                        <a:rPr lang="es-VE" sz="1800" b="1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DIVISIÓN</a:t>
                      </a:r>
                      <a:endParaRPr lang="es-VE" sz="1800" dirty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Producto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Múltiplo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Veces 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Doble/Triple/Cuádruple/etc.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﻿ </a:t>
                      </a:r>
                      <a:endParaRPr lang="es-VE" sz="1800" dirty="0" smtClean="0"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Cociente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Dividido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Proporción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Razón </a:t>
                      </a:r>
                    </a:p>
                    <a:p>
                      <a:pPr algn="l" fontAlgn="ctr"/>
                      <a:r>
                        <a:rPr lang="es-VE" sz="1800" dirty="0" smtClean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Mitad/Tercera/Cuarta/etc</a:t>
                      </a:r>
                      <a:r>
                        <a:rPr lang="es-VE" sz="1800" dirty="0"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.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84027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181" y="1225067"/>
            <a:ext cx="4829175" cy="1714500"/>
          </a:xfrm>
          <a:prstGeom prst="rect">
            <a:avLst/>
          </a:prstGeom>
        </p:spPr>
      </p:pic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1" name="Grupo 20"/>
          <p:cNvGrpSpPr/>
          <p:nvPr/>
        </p:nvGrpSpPr>
        <p:grpSpPr>
          <a:xfrm>
            <a:off x="10913668" y="5764122"/>
            <a:ext cx="914400" cy="1754326"/>
            <a:chOff x="5901846" y="2353176"/>
            <a:chExt cx="914400" cy="1754326"/>
          </a:xfrm>
        </p:grpSpPr>
        <p:sp>
          <p:nvSpPr>
            <p:cNvPr id="23" name="Elipse 22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075085" y="2353176"/>
              <a:ext cx="44435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>
                  <a:solidFill>
                    <a:schemeClr val="bg1"/>
                  </a:solidFill>
                </a:rPr>
                <a:t>4</a:t>
              </a:r>
              <a:r>
                <a:rPr lang="es-VE" sz="5400" dirty="0" smtClean="0">
                  <a:solidFill>
                    <a:schemeClr val="bg1"/>
                  </a:solidFill>
                </a:rPr>
                <a:t>3</a:t>
              </a:r>
              <a:endParaRPr lang="es-VE" sz="5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292397" y="26728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11" y="879899"/>
            <a:ext cx="4848225" cy="260032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5404" y="3660995"/>
            <a:ext cx="4886325" cy="1743075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311" y="3660995"/>
            <a:ext cx="4981575" cy="2219325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6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21664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7" name="Grupo 26"/>
          <p:cNvGrpSpPr/>
          <p:nvPr/>
        </p:nvGrpSpPr>
        <p:grpSpPr>
          <a:xfrm>
            <a:off x="11066068" y="5809737"/>
            <a:ext cx="914400" cy="961455"/>
            <a:chOff x="5901846" y="2332890"/>
            <a:chExt cx="914400" cy="961455"/>
          </a:xfrm>
        </p:grpSpPr>
        <p:sp>
          <p:nvSpPr>
            <p:cNvPr id="31" name="Elipse 30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3" name="CuadroTexto 32"/>
            <p:cNvSpPr txBox="1"/>
            <p:nvPr/>
          </p:nvSpPr>
          <p:spPr>
            <a:xfrm>
              <a:off x="6086766" y="2332890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/>
                <a:t>5</a:t>
              </a:r>
            </a:p>
          </p:txBody>
        </p:sp>
      </p:grpSp>
      <p:sp>
        <p:nvSpPr>
          <p:cNvPr id="18" name="Proceso alternativo 17"/>
          <p:cNvSpPr/>
          <p:nvPr/>
        </p:nvSpPr>
        <p:spPr>
          <a:xfrm>
            <a:off x="1282102" y="977301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434836" y="1015280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3" name="Rectángulo 2"/>
          <p:cNvSpPr/>
          <p:nvPr/>
        </p:nvSpPr>
        <p:spPr>
          <a:xfrm>
            <a:off x="687859" y="1324905"/>
            <a:ext cx="395828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/>
          </a:p>
          <a:p>
            <a:r>
              <a:rPr lang="es-VE" sz="1600" dirty="0"/>
              <a:t>1. la mitad de un número</a:t>
            </a:r>
          </a:p>
          <a:p>
            <a:r>
              <a:rPr lang="es-VE" sz="1600" dirty="0"/>
              <a:t>A) x²</a:t>
            </a:r>
          </a:p>
          <a:p>
            <a:r>
              <a:rPr lang="es-VE" sz="1600" dirty="0"/>
              <a:t>B) x/2</a:t>
            </a:r>
          </a:p>
          <a:p>
            <a:r>
              <a:rPr lang="es-VE" sz="1600" dirty="0"/>
              <a:t>C) 2 · </a:t>
            </a:r>
            <a:r>
              <a:rPr lang="es-VE" sz="1600" dirty="0" smtClean="0"/>
              <a:t>x</a:t>
            </a:r>
          </a:p>
          <a:p>
            <a:endParaRPr lang="es-VE" sz="1600" dirty="0"/>
          </a:p>
          <a:p>
            <a:r>
              <a:rPr lang="es-VE" sz="1600" dirty="0"/>
              <a:t>2. el doble de un número más tres</a:t>
            </a:r>
          </a:p>
          <a:p>
            <a:r>
              <a:rPr lang="es-VE" sz="1600" dirty="0"/>
              <a:t>A) x/2 + 3</a:t>
            </a:r>
          </a:p>
          <a:p>
            <a:r>
              <a:rPr lang="es-VE" sz="1600" dirty="0"/>
              <a:t>B) 2 · (x + 3)</a:t>
            </a:r>
          </a:p>
          <a:p>
            <a:r>
              <a:rPr lang="es-VE" sz="1600" dirty="0"/>
              <a:t>C) 2x + </a:t>
            </a:r>
            <a:r>
              <a:rPr lang="es-VE" sz="1600" dirty="0" smtClean="0"/>
              <a:t>3</a:t>
            </a:r>
          </a:p>
          <a:p>
            <a:endParaRPr lang="es-VE" sz="1600" dirty="0"/>
          </a:p>
          <a:p>
            <a:r>
              <a:rPr lang="es-VE" sz="1600" dirty="0"/>
              <a:t>3. el triple de un número menos cuatro</a:t>
            </a:r>
          </a:p>
          <a:p>
            <a:r>
              <a:rPr lang="es-VE" sz="1600" dirty="0"/>
              <a:t>A) x - 3 · 4</a:t>
            </a:r>
          </a:p>
          <a:p>
            <a:r>
              <a:rPr lang="es-VE" sz="1600" dirty="0"/>
              <a:t>B) 3x - 4</a:t>
            </a:r>
          </a:p>
          <a:p>
            <a:r>
              <a:rPr lang="es-VE" sz="1600" dirty="0"/>
              <a:t>C) 3 · 4 </a:t>
            </a:r>
            <a:r>
              <a:rPr lang="es-VE" sz="1600" dirty="0" smtClean="0"/>
              <a:t>– x</a:t>
            </a:r>
          </a:p>
          <a:p>
            <a:endParaRPr lang="es-VE" sz="1600" dirty="0"/>
          </a:p>
          <a:p>
            <a:r>
              <a:rPr lang="es-VE" sz="1600" dirty="0"/>
              <a:t>4. la mitad del cubo de un número</a:t>
            </a:r>
          </a:p>
          <a:p>
            <a:r>
              <a:rPr lang="es-VE" sz="1600" dirty="0"/>
              <a:t>A) 3 · x /2</a:t>
            </a:r>
          </a:p>
          <a:p>
            <a:r>
              <a:rPr lang="es-VE" sz="1600" dirty="0"/>
              <a:t>B) 3/2 · x</a:t>
            </a:r>
          </a:p>
          <a:p>
            <a:r>
              <a:rPr lang="es-VE" sz="1600" dirty="0"/>
              <a:t>C) x3/2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5627108" y="908988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VE" sz="1600" dirty="0" smtClean="0"/>
              <a:t>5. siete menos un número</a:t>
            </a:r>
          </a:p>
          <a:p>
            <a:r>
              <a:rPr lang="es-VE" sz="1600" dirty="0" smtClean="0"/>
              <a:t>A) 7 - 3</a:t>
            </a:r>
          </a:p>
          <a:p>
            <a:r>
              <a:rPr lang="es-VE" sz="1600" dirty="0" smtClean="0"/>
              <a:t>B) x - 7</a:t>
            </a:r>
          </a:p>
          <a:p>
            <a:r>
              <a:rPr lang="es-VE" sz="1600" dirty="0" smtClean="0"/>
              <a:t>C) 7 – x</a:t>
            </a:r>
          </a:p>
          <a:p>
            <a:endParaRPr lang="es-VE" sz="1600" dirty="0"/>
          </a:p>
          <a:p>
            <a:r>
              <a:rPr lang="es-VE" sz="1600" dirty="0"/>
              <a:t>6. el doble de la suma de dos números</a:t>
            </a:r>
          </a:p>
          <a:p>
            <a:r>
              <a:rPr lang="es-VE" sz="1600" dirty="0"/>
              <a:t>A) 2 · (m + n)</a:t>
            </a:r>
          </a:p>
          <a:p>
            <a:r>
              <a:rPr lang="es-VE" sz="1600" dirty="0"/>
              <a:t>B) 2 · m + n</a:t>
            </a:r>
          </a:p>
          <a:p>
            <a:r>
              <a:rPr lang="es-VE" sz="1600" dirty="0"/>
              <a:t>C) m + n · </a:t>
            </a:r>
            <a:r>
              <a:rPr lang="es-VE" sz="1600" dirty="0" smtClean="0"/>
              <a:t>2</a:t>
            </a:r>
          </a:p>
          <a:p>
            <a:endParaRPr lang="es-VE" sz="1600" dirty="0"/>
          </a:p>
          <a:p>
            <a:r>
              <a:rPr lang="es-VE" sz="1600" dirty="0"/>
              <a:t>7. la edad de una persona hace cinco años</a:t>
            </a:r>
          </a:p>
          <a:p>
            <a:r>
              <a:rPr lang="es-VE" sz="1600" dirty="0"/>
              <a:t>A) 32 - 5</a:t>
            </a:r>
          </a:p>
          <a:p>
            <a:r>
              <a:rPr lang="es-VE" sz="1600" dirty="0"/>
              <a:t>B) 5 - x</a:t>
            </a:r>
          </a:p>
          <a:p>
            <a:r>
              <a:rPr lang="es-VE" sz="1600" dirty="0"/>
              <a:t>C) x </a:t>
            </a:r>
            <a:r>
              <a:rPr lang="es-VE" sz="1600" dirty="0" smtClean="0"/>
              <a:t>– 5</a:t>
            </a:r>
          </a:p>
          <a:p>
            <a:endParaRPr lang="es-VE" sz="1600" dirty="0"/>
          </a:p>
          <a:p>
            <a:r>
              <a:rPr lang="es-VE" sz="1600" dirty="0"/>
              <a:t>8. el cuadrado más el triple de un número</a:t>
            </a:r>
          </a:p>
          <a:p>
            <a:r>
              <a:rPr lang="es-VE" sz="1600" dirty="0"/>
              <a:t>A) x + 32</a:t>
            </a:r>
          </a:p>
          <a:p>
            <a:r>
              <a:rPr lang="es-VE" sz="1600" dirty="0"/>
              <a:t>B) 32 + 3 · x</a:t>
            </a:r>
          </a:p>
          <a:p>
            <a:r>
              <a:rPr lang="es-VE" sz="1600" dirty="0"/>
              <a:t>C) x2 + 3 · </a:t>
            </a:r>
            <a:r>
              <a:rPr lang="es-VE" sz="1600" dirty="0" smtClean="0"/>
              <a:t>x</a:t>
            </a:r>
          </a:p>
          <a:p>
            <a:endParaRPr lang="es-VE" sz="1600" dirty="0"/>
          </a:p>
          <a:p>
            <a:r>
              <a:rPr lang="es-VE" sz="1600" dirty="0"/>
              <a:t>9. la quinta parte del triple de un número</a:t>
            </a:r>
          </a:p>
          <a:p>
            <a:r>
              <a:rPr lang="es-VE" sz="1600" dirty="0"/>
              <a:t>A) 3 · 5 /x</a:t>
            </a:r>
          </a:p>
          <a:p>
            <a:r>
              <a:rPr lang="es-VE" sz="1600" dirty="0"/>
              <a:t>B) x/3 · 5</a:t>
            </a:r>
          </a:p>
          <a:p>
            <a:r>
              <a:rPr lang="es-VE" sz="1600" dirty="0"/>
              <a:t>C) 3 · x / </a:t>
            </a:r>
            <a:r>
              <a:rPr lang="es-VE" sz="1600" dirty="0" smtClean="0"/>
              <a:t>5</a:t>
            </a:r>
            <a:endParaRPr lang="es-VE" sz="1600" dirty="0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374446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0913668" y="5743836"/>
            <a:ext cx="914400" cy="961455"/>
            <a:chOff x="5901846" y="2332890"/>
            <a:chExt cx="914400" cy="961455"/>
          </a:xfrm>
        </p:grpSpPr>
        <p:sp>
          <p:nvSpPr>
            <p:cNvPr id="24" name="Elipse 23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6" name="CuadroTexto 25"/>
            <p:cNvSpPr txBox="1"/>
            <p:nvPr/>
          </p:nvSpPr>
          <p:spPr>
            <a:xfrm>
              <a:off x="6086766" y="2332890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/>
                <a:t>8</a:t>
              </a:r>
            </a:p>
          </p:txBody>
        </p:sp>
      </p:grpSp>
      <p:sp>
        <p:nvSpPr>
          <p:cNvPr id="2" name="Rectángulo 1"/>
          <p:cNvSpPr/>
          <p:nvPr/>
        </p:nvSpPr>
        <p:spPr>
          <a:xfrm>
            <a:off x="747862" y="2336098"/>
            <a:ext cx="939113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1.	El anterior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A.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2.	El doble de un número, más 3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B. 3x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3.	El siguiente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C.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4.	El triple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D. 3x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- 5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5.	El triple de un número menos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E.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6.	La mitad de un número menos 4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F.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7.	Un múltiplo cualquiera de 2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G. 5x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8.	Un múltiplo cualquiera de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H.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__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	9.	Un número impar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I. x/2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- 4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10.	Un número 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            J.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+ 3</a:t>
            </a:r>
          </a:p>
        </p:txBody>
      </p:sp>
      <p:sp>
        <p:nvSpPr>
          <p:cNvPr id="15" name="Proceso alternativo 14"/>
          <p:cNvSpPr/>
          <p:nvPr/>
        </p:nvSpPr>
        <p:spPr>
          <a:xfrm>
            <a:off x="440863" y="1177439"/>
            <a:ext cx="2672060" cy="88954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875576" y="1215418"/>
            <a:ext cx="180263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¡Seguimos Practicando! 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66692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10913668" y="5743836"/>
            <a:ext cx="914400" cy="961455"/>
            <a:chOff x="5901846" y="2332890"/>
            <a:chExt cx="914400" cy="961455"/>
          </a:xfrm>
        </p:grpSpPr>
        <p:sp>
          <p:nvSpPr>
            <p:cNvPr id="24" name="Elipse 23"/>
            <p:cNvSpPr/>
            <p:nvPr/>
          </p:nvSpPr>
          <p:spPr>
            <a:xfrm>
              <a:off x="5901846" y="2379945"/>
              <a:ext cx="914400" cy="9144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6" name="CuadroTexto 25"/>
            <p:cNvSpPr txBox="1"/>
            <p:nvPr/>
          </p:nvSpPr>
          <p:spPr>
            <a:xfrm>
              <a:off x="6086766" y="2332890"/>
              <a:ext cx="44435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VE" sz="5400" dirty="0"/>
                <a:t>9</a:t>
              </a:r>
            </a:p>
          </p:txBody>
        </p:sp>
      </p:grpSp>
      <p:sp>
        <p:nvSpPr>
          <p:cNvPr id="2" name="Rectángulo 1"/>
          <p:cNvSpPr/>
          <p:nvPr/>
        </p:nvSpPr>
        <p:spPr>
          <a:xfrm>
            <a:off x="747862" y="2336098"/>
            <a:ext cx="939113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1.	El anterior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A.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2.	El doble de un número, más 3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B. 3x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3.	El siguiente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C. 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4.	El triple de un número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D. 3x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- 5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5.	El triple de un número menos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E.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6.	La mitad de un número menos 4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F.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+ 1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7.	Un múltiplo cualquiera de 2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G. 5x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8.	Un múltiplo cualquiera de 5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H. 2x</a:t>
            </a:r>
            <a:endParaRPr lang="es-VE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__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	9.	Un número impar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I. x/2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- 4</a:t>
            </a:r>
          </a:p>
          <a:p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__	10.	Un número par		</a:t>
            </a:r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                       J. 2x </a:t>
            </a:r>
            <a:r>
              <a:rPr lang="es-VE" dirty="0">
                <a:latin typeface="Batang" panose="02030600000101010101" pitchFamily="18" charset="-127"/>
                <a:ea typeface="Batang" panose="02030600000101010101" pitchFamily="18" charset="-127"/>
              </a:rPr>
              <a:t>+ 3</a:t>
            </a:r>
          </a:p>
        </p:txBody>
      </p:sp>
      <p:sp>
        <p:nvSpPr>
          <p:cNvPr id="15" name="Proceso alternativo 14"/>
          <p:cNvSpPr/>
          <p:nvPr/>
        </p:nvSpPr>
        <p:spPr>
          <a:xfrm>
            <a:off x="440863" y="1177439"/>
            <a:ext cx="2672060" cy="88954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875576" y="1215418"/>
            <a:ext cx="180263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¡Seguimos Practicando! </a:t>
            </a:r>
          </a:p>
        </p:txBody>
      </p:sp>
    </p:spTree>
    <p:extLst>
      <p:ext uri="{BB962C8B-B14F-4D97-AF65-F5344CB8AC3E}">
        <p14:creationId xmlns:p14="http://schemas.microsoft.com/office/powerpoint/2010/main" val="236342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encrypted-tbn0.gstatic.com/images?q=tbn%3AANd9GcQ1JaWhZWroRyeiu7Nkxz088OBEE583j1lNPUPb2iqNB--OWPdF&amp;usqp=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35" y="3647179"/>
            <a:ext cx="2569243" cy="1484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ipse 4"/>
          <p:cNvSpPr/>
          <p:nvPr/>
        </p:nvSpPr>
        <p:spPr>
          <a:xfrm>
            <a:off x="10913668" y="5790891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grpSp>
        <p:nvGrpSpPr>
          <p:cNvPr id="17" name="Grupo 16"/>
          <p:cNvGrpSpPr/>
          <p:nvPr/>
        </p:nvGrpSpPr>
        <p:grpSpPr>
          <a:xfrm>
            <a:off x="156576" y="5734235"/>
            <a:ext cx="1282902" cy="932931"/>
            <a:chOff x="3816037" y="920582"/>
            <a:chExt cx="593124" cy="475734"/>
          </a:xfrm>
        </p:grpSpPr>
        <p:sp>
          <p:nvSpPr>
            <p:cNvPr id="14" name="Elipse 13"/>
            <p:cNvSpPr/>
            <p:nvPr/>
          </p:nvSpPr>
          <p:spPr>
            <a:xfrm>
              <a:off x="4013745" y="920582"/>
              <a:ext cx="395416" cy="333632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Elipse 14"/>
            <p:cNvSpPr/>
            <p:nvPr/>
          </p:nvSpPr>
          <p:spPr>
            <a:xfrm>
              <a:off x="3951962" y="1062684"/>
              <a:ext cx="395416" cy="33363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Elipse 15"/>
            <p:cNvSpPr/>
            <p:nvPr/>
          </p:nvSpPr>
          <p:spPr>
            <a:xfrm>
              <a:off x="3816037" y="920582"/>
              <a:ext cx="395416" cy="333632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3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313149" y="325677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1" name="Proceso alternativo 30"/>
          <p:cNvSpPr/>
          <p:nvPr/>
        </p:nvSpPr>
        <p:spPr>
          <a:xfrm>
            <a:off x="2217953" y="1703974"/>
            <a:ext cx="6840378" cy="2028704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40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ECUACIONES SIMPLES </a:t>
            </a:r>
            <a:endParaRPr lang="es-VE" sz="40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0954855" y="5756874"/>
            <a:ext cx="1056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5400" dirty="0" smtClean="0"/>
              <a:t>13</a:t>
            </a:r>
            <a:endParaRPr lang="es-VE" sz="5400" dirty="0"/>
          </a:p>
        </p:txBody>
      </p:sp>
    </p:spTree>
    <p:extLst>
      <p:ext uri="{BB962C8B-B14F-4D97-AF65-F5344CB8AC3E}">
        <p14:creationId xmlns:p14="http://schemas.microsoft.com/office/powerpoint/2010/main" val="18769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ceso alternativo 9"/>
          <p:cNvSpPr/>
          <p:nvPr/>
        </p:nvSpPr>
        <p:spPr>
          <a:xfrm>
            <a:off x="9528653" y="1703973"/>
            <a:ext cx="1998322" cy="661667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2000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Clases virtuales </a:t>
            </a:r>
            <a:endParaRPr lang="es-VE" sz="2000" dirty="0">
              <a:ln w="28575">
                <a:solidFill>
                  <a:schemeClr val="tx1"/>
                </a:solidFill>
                <a:prstDash val="solid"/>
              </a:ln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2"/>
          <a:srcRect l="19480" r="15260"/>
          <a:stretch/>
        </p:blipFill>
        <p:spPr>
          <a:xfrm>
            <a:off x="9528653" y="50116"/>
            <a:ext cx="1842215" cy="1606803"/>
          </a:xfrm>
          <a:prstGeom prst="rect">
            <a:avLst/>
          </a:prstGeom>
          <a:ln>
            <a:noFill/>
          </a:ln>
          <a:effectLst>
            <a:softEdge rad="12700"/>
          </a:effectLst>
        </p:spPr>
      </p:pic>
      <p:grpSp>
        <p:nvGrpSpPr>
          <p:cNvPr id="32" name="Grupo 31"/>
          <p:cNvGrpSpPr/>
          <p:nvPr/>
        </p:nvGrpSpPr>
        <p:grpSpPr>
          <a:xfrm>
            <a:off x="214295" y="173419"/>
            <a:ext cx="7665929" cy="527841"/>
            <a:chOff x="313149" y="325677"/>
            <a:chExt cx="7665929" cy="527841"/>
          </a:xfrm>
        </p:grpSpPr>
        <p:sp>
          <p:nvSpPr>
            <p:cNvPr id="28" name="Flecha derecha 27"/>
            <p:cNvSpPr/>
            <p:nvPr/>
          </p:nvSpPr>
          <p:spPr>
            <a:xfrm flipV="1">
              <a:off x="313149" y="325677"/>
              <a:ext cx="7665929" cy="18789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29" name="Flecha derecha 28"/>
            <p:cNvSpPr/>
            <p:nvPr/>
          </p:nvSpPr>
          <p:spPr>
            <a:xfrm>
              <a:off x="313151" y="513566"/>
              <a:ext cx="6626269" cy="154149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  <p:sp>
          <p:nvSpPr>
            <p:cNvPr id="30" name="Flecha derecha 29"/>
            <p:cNvSpPr/>
            <p:nvPr/>
          </p:nvSpPr>
          <p:spPr>
            <a:xfrm>
              <a:off x="313149" y="667715"/>
              <a:ext cx="4682646" cy="185803"/>
            </a:xfrm>
            <a:prstGeom prst="rightArrow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>
                <a:latin typeface="Batang" panose="02030600000101010101" pitchFamily="18" charset="-127"/>
                <a:ea typeface="Batang" panose="02030600000101010101" pitchFamily="18" charset="-127"/>
              </a:endParaRPr>
            </a:p>
          </p:txBody>
        </p:sp>
      </p:grpSp>
      <p:sp>
        <p:nvSpPr>
          <p:cNvPr id="23" name="Elipse 22"/>
          <p:cNvSpPr/>
          <p:nvPr/>
        </p:nvSpPr>
        <p:spPr>
          <a:xfrm>
            <a:off x="10913668" y="5790891"/>
            <a:ext cx="914400" cy="914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AutoShape 2" descr="Image"/>
          <p:cNvSpPr>
            <a:spLocks noChangeAspect="1" noChangeArrowheads="1"/>
          </p:cNvSpPr>
          <p:nvPr/>
        </p:nvSpPr>
        <p:spPr bwMode="auto">
          <a:xfrm>
            <a:off x="1292397" y="26728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52173" y="1795345"/>
            <a:ext cx="191431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A.2+x=-x-8</a:t>
            </a:r>
          </a:p>
          <a:p>
            <a:endParaRPr lang="es-VE" sz="1600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6" name="Proceso alternativo 15"/>
          <p:cNvSpPr/>
          <p:nvPr/>
        </p:nvSpPr>
        <p:spPr>
          <a:xfrm>
            <a:off x="380059" y="1140687"/>
            <a:ext cx="2111145" cy="472008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 dirty="0">
              <a:ln w="28575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532793" y="1178666"/>
            <a:ext cx="180263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VE" sz="2000" dirty="0" smtClean="0"/>
              <a:t>¡Practiquemos!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532793" y="2157475"/>
            <a:ext cx="43641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X + X= -8 -2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agrupamos los términos en cada miembro, es decir; las X en el 1er miembro, y los números independiente en el 2do miembro</a:t>
            </a:r>
          </a:p>
          <a:p>
            <a:endParaRPr lang="es-VE" sz="1600" dirty="0" smtClean="0"/>
          </a:p>
          <a:p>
            <a:r>
              <a:rPr lang="es-VE" sz="1600" dirty="0"/>
              <a:t>2X= -</a:t>
            </a:r>
            <a:r>
              <a:rPr lang="es-VE" sz="1600" dirty="0" smtClean="0"/>
              <a:t>10</a:t>
            </a:r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 smtClean="0"/>
              <a:t>Sumamos las variables X (ósea 2x) luego sumamos los  independientes (-8-2=-10)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 smtClean="0"/>
              <a:t>X</a:t>
            </a:r>
            <a:r>
              <a:rPr lang="es-VE" sz="1600" dirty="0"/>
              <a:t>= -</a:t>
            </a:r>
            <a:r>
              <a:rPr lang="es-VE" sz="1600" dirty="0" smtClean="0"/>
              <a:t>10/2</a:t>
            </a:r>
            <a:endParaRPr lang="es-VE" sz="1600" dirty="0"/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 smtClean="0"/>
              <a:t>Despejamos la variable x, el 2 del 1er miembro para dividiendo al 2do miembro. 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/>
              <a:t>X=-5 </a:t>
            </a:r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 smtClean="0"/>
              <a:t>Se divide -10 entre 2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5605088" y="2157475"/>
            <a:ext cx="474987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 smtClean="0"/>
              <a:t>5X - 2X= 8 + 1</a:t>
            </a:r>
          </a:p>
          <a:p>
            <a:r>
              <a:rPr lang="es-VE" sz="1600" b="1" dirty="0" smtClean="0"/>
              <a:t>Paso #1 </a:t>
            </a:r>
            <a:endParaRPr lang="es-VE" sz="1600" b="1" dirty="0"/>
          </a:p>
          <a:p>
            <a:r>
              <a:rPr lang="es-VE" sz="1600" dirty="0" smtClean="0"/>
              <a:t>agrupamos los términos en cada miembro, es decir; las X en el 1er miembro, y los números independiente en el 2do miembro</a:t>
            </a:r>
          </a:p>
          <a:p>
            <a:endParaRPr lang="es-VE" sz="1600" dirty="0" smtClean="0"/>
          </a:p>
          <a:p>
            <a:r>
              <a:rPr lang="es-VE" sz="1600" dirty="0" smtClean="0"/>
              <a:t>3X</a:t>
            </a:r>
            <a:r>
              <a:rPr lang="es-VE" sz="1600" dirty="0"/>
              <a:t>= 9</a:t>
            </a:r>
            <a:endParaRPr lang="es-VE" sz="1600" dirty="0" smtClean="0"/>
          </a:p>
          <a:p>
            <a:r>
              <a:rPr lang="es-VE" sz="1600" b="1" dirty="0" smtClean="0"/>
              <a:t>Paso #2</a:t>
            </a:r>
          </a:p>
          <a:p>
            <a:r>
              <a:rPr lang="es-VE" sz="1600" dirty="0" smtClean="0"/>
              <a:t>Trabajamos las variables X, luego los independientes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 smtClean="0"/>
              <a:t>X</a:t>
            </a:r>
            <a:r>
              <a:rPr lang="es-VE" sz="1600" dirty="0"/>
              <a:t>= </a:t>
            </a:r>
            <a:r>
              <a:rPr lang="es-VE" sz="1600" dirty="0" smtClean="0"/>
              <a:t>9/3</a:t>
            </a:r>
            <a:endParaRPr lang="es-VE" sz="1600" dirty="0"/>
          </a:p>
          <a:p>
            <a:r>
              <a:rPr lang="es-VE" sz="1600" b="1" dirty="0" smtClean="0"/>
              <a:t>Paso #3</a:t>
            </a:r>
            <a:endParaRPr lang="es-VE" sz="1600" b="1" dirty="0"/>
          </a:p>
          <a:p>
            <a:r>
              <a:rPr lang="es-VE" sz="1600" dirty="0" smtClean="0"/>
              <a:t>Despejamos la variable x, el 3 del 1er miembro para dividiendo al 2do miembro. </a:t>
            </a:r>
            <a:endParaRPr lang="es-VE" sz="1600" dirty="0"/>
          </a:p>
          <a:p>
            <a:endParaRPr lang="es-VE" sz="1600" dirty="0"/>
          </a:p>
          <a:p>
            <a:r>
              <a:rPr lang="es-VE" sz="1600" dirty="0" smtClean="0"/>
              <a:t>X=3 </a:t>
            </a:r>
            <a:endParaRPr lang="es-VE" sz="1600" dirty="0"/>
          </a:p>
          <a:p>
            <a:r>
              <a:rPr lang="es-VE" sz="1600" b="1" dirty="0" smtClean="0"/>
              <a:t>Paso #4</a:t>
            </a:r>
          </a:p>
          <a:p>
            <a:r>
              <a:rPr lang="es-VE" sz="1600" dirty="0" smtClean="0"/>
              <a:t>Se divide 9 entre 3</a:t>
            </a:r>
            <a:endParaRPr lang="es-VE" sz="1600" dirty="0"/>
          </a:p>
          <a:p>
            <a:endParaRPr lang="es-VE" sz="2000" dirty="0"/>
          </a:p>
        </p:txBody>
      </p:sp>
      <p:sp>
        <p:nvSpPr>
          <p:cNvPr id="27" name="Rectángulo 26"/>
          <p:cNvSpPr/>
          <p:nvPr/>
        </p:nvSpPr>
        <p:spPr>
          <a:xfrm>
            <a:off x="5605089" y="1814696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VE" dirty="0" smtClean="0">
                <a:latin typeface="Batang" panose="02030600000101010101" pitchFamily="18" charset="-127"/>
                <a:ea typeface="Batang" panose="02030600000101010101" pitchFamily="18" charset="-127"/>
              </a:rPr>
              <a:t>B.5x-1=2x+8</a:t>
            </a:r>
            <a:endParaRPr lang="es-VE" dirty="0"/>
          </a:p>
        </p:txBody>
      </p:sp>
      <p:sp>
        <p:nvSpPr>
          <p:cNvPr id="31" name="CuadroTexto 30"/>
          <p:cNvSpPr txBox="1"/>
          <p:nvPr/>
        </p:nvSpPr>
        <p:spPr>
          <a:xfrm>
            <a:off x="10913668" y="5790891"/>
            <a:ext cx="1056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5400" dirty="0" smtClean="0">
                <a:solidFill>
                  <a:schemeClr val="bg1"/>
                </a:solidFill>
              </a:rPr>
              <a:t>14</a:t>
            </a:r>
            <a:endParaRPr lang="es-VE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8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775</Words>
  <Application>Microsoft Office PowerPoint</Application>
  <PresentationFormat>Panorámica</PresentationFormat>
  <Paragraphs>225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Batang</vt:lpstr>
      <vt:lpstr>BatangChe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windows</dc:creator>
  <cp:lastModifiedBy>windows</cp:lastModifiedBy>
  <cp:revision>2</cp:revision>
  <dcterms:created xsi:type="dcterms:W3CDTF">2025-10-10T16:24:58Z</dcterms:created>
  <dcterms:modified xsi:type="dcterms:W3CDTF">2025-10-10T16:32:48Z</dcterms:modified>
</cp:coreProperties>
</file>