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48" d="100"/>
          <a:sy n="48" d="100"/>
        </p:scale>
        <p:origin x="132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055D7-E832-DED3-7802-6BBA51E22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30BBE4-3CF0-F8DC-EBF8-041DFA10C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598916-0771-B319-827F-F918CEFF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1C-D4F4-4B29-9CC4-000D7601AC78}" type="datetimeFigureOut">
              <a:rPr lang="es-VE" smtClean="0"/>
              <a:t>14/10/2025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9343EF-CD8C-A1C5-D4A3-C8765D44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E1A363-F672-C057-2991-1F9850C8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0CC3-CECD-4A2B-890F-6B81C9FEAD2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711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0D7AF-7CF0-43FF-0C75-2003D2A2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2187AC-4963-2580-BB58-80D8DFC4F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3EB84C-1AD1-A7DE-53FD-89FAFA16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1C-D4F4-4B29-9CC4-000D7601AC78}" type="datetimeFigureOut">
              <a:rPr lang="es-VE" smtClean="0"/>
              <a:t>14/10/2025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A72BC5-9A48-9B17-2B72-40047F52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D724C7-3790-2748-2A5E-BB95CC73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0CC3-CECD-4A2B-890F-6B81C9FEAD2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454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B57795-8EB7-E0B3-A81E-D479566E9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15F18D-EF07-325F-C929-BC004B240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F86114-B8F9-96F5-A680-28D98EE3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1C-D4F4-4B29-9CC4-000D7601AC78}" type="datetimeFigureOut">
              <a:rPr lang="es-VE" smtClean="0"/>
              <a:t>14/10/2025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A3CF65-7C74-EE5C-130E-DACB28EA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518593-6FA5-FC0B-9F77-4B7C5E6B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0CC3-CECD-4A2B-890F-6B81C9FEAD2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5103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760F6-A631-0ACB-A8AD-E2A48ADA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160032-0461-ABB7-A6F7-A7682BC60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842960-554C-7ADA-DE4D-A64DF977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1C-D4F4-4B29-9CC4-000D7601AC78}" type="datetimeFigureOut">
              <a:rPr lang="es-VE" smtClean="0"/>
              <a:t>14/10/2025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284BE-FC46-EC38-2B57-43620BE2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74655-453D-6E65-4C20-3A410A2F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0CC3-CECD-4A2B-890F-6B81C9FEAD2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708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1DE11-2BBC-2F40-157F-136D0456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98218F-5919-9317-D14B-718F554A5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022F49-07CA-C06F-AE62-5B609C86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1C-D4F4-4B29-9CC4-000D7601AC78}" type="datetimeFigureOut">
              <a:rPr lang="es-VE" smtClean="0"/>
              <a:t>14/10/2025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58520C-378D-B8AC-3F83-BD810F5E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E004A-6821-90DF-2101-FEFDE7EF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0CC3-CECD-4A2B-890F-6B81C9FEAD2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9569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74A4B-E626-39C7-7542-C309AA3C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201BC6-0F2A-9B26-8587-977C22E3B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22B809-E012-6368-7593-DD4C9F3C1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E0DE6E-507A-D8C7-774B-FF94DC5D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1C-D4F4-4B29-9CC4-000D7601AC78}" type="datetimeFigureOut">
              <a:rPr lang="es-VE" smtClean="0"/>
              <a:t>14/10/2025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B014F-B24A-9ADD-8636-CFDA6A84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2C27E-FC5A-E70B-8C2B-17AC442D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0CC3-CECD-4A2B-890F-6B81C9FEAD2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8754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24BF3-64D8-5065-897E-745E25F0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E33985-B0DD-C9D1-F552-95A56CF0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D9978A-96E1-0E1B-F2EE-721128505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ACEFDD-1691-E675-E232-6CFAC1A88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734C0E-EEDB-B6BB-22CD-F6FCBE6FD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89A593-CC77-33BA-56C5-E55BC8B8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1C-D4F4-4B29-9CC4-000D7601AC78}" type="datetimeFigureOut">
              <a:rPr lang="es-VE" smtClean="0"/>
              <a:t>14/10/2025</a:t>
            </a:fld>
            <a:endParaRPr lang="es-V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130DDD-BCAE-1B52-7D64-0730BEBD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79621E-9722-4F7E-A831-5BFB7E5E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0CC3-CECD-4A2B-890F-6B81C9FEAD2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7596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DBE5D-0DF1-71C7-5CFC-36C21A22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830A4B-6297-1BCD-6407-8983ACD6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1C-D4F4-4B29-9CC4-000D7601AC78}" type="datetimeFigureOut">
              <a:rPr lang="es-VE" smtClean="0"/>
              <a:t>14/10/2025</a:t>
            </a:fld>
            <a:endParaRPr lang="es-V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0DA19D-7A8A-BDDF-72D7-64544DD2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C0ADFE-52C2-F134-169A-B9D8DE5E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0CC3-CECD-4A2B-890F-6B81C9FEAD2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1750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AB42F8-F4BE-58B4-67FC-0BB476AB8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1C-D4F4-4B29-9CC4-000D7601AC78}" type="datetimeFigureOut">
              <a:rPr lang="es-VE" smtClean="0"/>
              <a:t>14/10/2025</a:t>
            </a:fld>
            <a:endParaRPr lang="es-V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65DB46-6B23-7304-0A33-71EE88E6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C0DC5B-F12D-E8D6-6890-2AC911F9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0CC3-CECD-4A2B-890F-6B81C9FEAD2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802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0925E-96BC-8F89-D8F8-48614D15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5D2975-A4EB-1099-1A37-18283618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1B56C6-5DCB-0092-0BB0-05D5BF735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A481EB-A83F-4276-7494-61300654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1C-D4F4-4B29-9CC4-000D7601AC78}" type="datetimeFigureOut">
              <a:rPr lang="es-VE" smtClean="0"/>
              <a:t>14/10/2025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D1A958-D65F-498B-EE2B-37A39AF8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235BA3-0571-063E-F644-E8CAE8D0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0CC3-CECD-4A2B-890F-6B81C9FEAD2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2277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929CF-111D-EF7C-7011-E36DE08C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88D19E-381F-DB42-261C-3A3036BBB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3A97D4-1ADD-A5A8-22C8-EBAB42B54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6101E5-8B38-AD94-9B3F-31ED076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1C-D4F4-4B29-9CC4-000D7601AC78}" type="datetimeFigureOut">
              <a:rPr lang="es-VE" smtClean="0"/>
              <a:t>14/10/2025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986033-CA74-5505-A4D2-8AF55870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E78607-139A-07A6-546F-8D2C4C16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0CC3-CECD-4A2B-890F-6B81C9FEAD2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8824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4EB4BD-6DD5-01EE-C481-580BB203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B91180-D1B1-CC5D-B852-BA1751CA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8251D4-32D7-4448-E9BA-0A24A1DE6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F81C-D4F4-4B29-9CC4-000D7601AC78}" type="datetimeFigureOut">
              <a:rPr lang="es-VE" smtClean="0"/>
              <a:t>14/10/2025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74EAE-5FA7-2AB4-E6AA-5EFFF38C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040F7A-E2AE-BD4D-1DF4-7AAF072A8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10CC3-CECD-4A2B-890F-6B81C9FEAD2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990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721D927-57A2-6A2F-148C-F9A12A3E1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2" y="138872"/>
            <a:ext cx="11173132" cy="652697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C6757B-EC04-6BF7-0BF4-148E79BBC024}"/>
              </a:ext>
            </a:extLst>
          </p:cNvPr>
          <p:cNvSpPr txBox="1"/>
          <p:nvPr/>
        </p:nvSpPr>
        <p:spPr>
          <a:xfrm>
            <a:off x="1033669" y="901148"/>
            <a:ext cx="2729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El sistema nervioso central</a:t>
            </a:r>
            <a:endParaRPr lang="es-VE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3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03E958-663D-1B91-F7B2-94B555FDA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1" y="988291"/>
            <a:ext cx="7280906" cy="40016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87E6BD-C8A1-5AC9-8488-500C6F797267}"/>
              </a:ext>
            </a:extLst>
          </p:cNvPr>
          <p:cNvSpPr txBox="1"/>
          <p:nvPr/>
        </p:nvSpPr>
        <p:spPr>
          <a:xfrm>
            <a:off x="8405091" y="1921164"/>
            <a:ext cx="278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La neurona:</a:t>
            </a:r>
            <a:endParaRPr lang="es-VE" sz="4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548F2D-DFAC-0684-FBE2-401124CDF32A}"/>
              </a:ext>
            </a:extLst>
          </p:cNvPr>
          <p:cNvSpPr txBox="1"/>
          <p:nvPr/>
        </p:nvSpPr>
        <p:spPr>
          <a:xfrm>
            <a:off x="8405091" y="2644209"/>
            <a:ext cx="2789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Célula fundamental del sistema nervioso, responsable de procesar y transmitir información mediante señales eléctricas y químicas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24441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ED04D8-6180-439F-84C0-22F5859F0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0" y="1101437"/>
            <a:ext cx="3829050" cy="4876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705C81-A325-6022-9310-B6CB3712A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90" y="691851"/>
            <a:ext cx="7476714" cy="528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8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A526EA-FE93-E782-3EDA-5171AB20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7" y="1884218"/>
            <a:ext cx="4426409" cy="34451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CF3CFBA-74D8-35E0-E135-2DC3E8EFDF93}"/>
              </a:ext>
            </a:extLst>
          </p:cNvPr>
          <p:cNvSpPr txBox="1"/>
          <p:nvPr/>
        </p:nvSpPr>
        <p:spPr>
          <a:xfrm>
            <a:off x="2632363" y="789603"/>
            <a:ext cx="714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Estructuras de protección del sistema nervioso central</a:t>
            </a:r>
            <a:endParaRPr lang="es-VE" sz="24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C92132-C661-9051-9288-D27ADF2BD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66" y="1302205"/>
            <a:ext cx="5198494" cy="41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0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BF40690-2B43-59F5-48E4-9BDC29C4E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6689"/>
            <a:ext cx="5731164" cy="49646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F7F51F-9337-8C79-72B6-18459D4E5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4" y="1143779"/>
            <a:ext cx="4375295" cy="41218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20252BE-8ED1-AFB3-44B6-56469CF9ECCA}"/>
              </a:ext>
            </a:extLst>
          </p:cNvPr>
          <p:cNvSpPr txBox="1"/>
          <p:nvPr/>
        </p:nvSpPr>
        <p:spPr>
          <a:xfrm>
            <a:off x="1948873" y="561695"/>
            <a:ext cx="2872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Meninges</a:t>
            </a:r>
            <a:endParaRPr lang="es-VE" sz="28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C543E1-9EE4-110B-B410-D511DFDD893B}"/>
              </a:ext>
            </a:extLst>
          </p:cNvPr>
          <p:cNvSpPr txBox="1"/>
          <p:nvPr/>
        </p:nvSpPr>
        <p:spPr>
          <a:xfrm>
            <a:off x="6964218" y="561695"/>
            <a:ext cx="3725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Líquido cefalorraquídeo</a:t>
            </a:r>
            <a:endParaRPr lang="es-VE" sz="2800" b="1" dirty="0"/>
          </a:p>
        </p:txBody>
      </p:sp>
    </p:spTree>
    <p:extLst>
      <p:ext uri="{BB962C8B-B14F-4D97-AF65-F5344CB8AC3E}">
        <p14:creationId xmlns:p14="http://schemas.microsoft.com/office/powerpoint/2010/main" val="125748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14BF7EC-A694-911F-67A0-38B1322EA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4" y="2137410"/>
            <a:ext cx="6118858" cy="30594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67DEA7-436A-1B5B-3915-A24CCB924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20" y="2137410"/>
            <a:ext cx="5003800" cy="345236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D600F0C-7506-F9F7-76D9-E1BAFD38B80D}"/>
              </a:ext>
            </a:extLst>
          </p:cNvPr>
          <p:cNvSpPr txBox="1"/>
          <p:nvPr/>
        </p:nvSpPr>
        <p:spPr>
          <a:xfrm>
            <a:off x="5448476" y="622005"/>
            <a:ext cx="204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 El cerebro</a:t>
            </a:r>
            <a:endParaRPr lang="es-VE" sz="32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CA015F-3BBF-F35F-C49D-CD28206A0028}"/>
              </a:ext>
            </a:extLst>
          </p:cNvPr>
          <p:cNvSpPr txBox="1"/>
          <p:nvPr/>
        </p:nvSpPr>
        <p:spPr>
          <a:xfrm>
            <a:off x="1329070" y="1307805"/>
            <a:ext cx="2538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Estructura externa</a:t>
            </a:r>
            <a:endParaRPr lang="es-VE" sz="2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AE6FF8-14DE-E622-398A-97B182D63F8E}"/>
              </a:ext>
            </a:extLst>
          </p:cNvPr>
          <p:cNvSpPr txBox="1"/>
          <p:nvPr/>
        </p:nvSpPr>
        <p:spPr>
          <a:xfrm>
            <a:off x="8165805" y="1307805"/>
            <a:ext cx="2484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Estructura interna</a:t>
            </a:r>
            <a:endParaRPr lang="es-VE" sz="2400" b="1" dirty="0"/>
          </a:p>
        </p:txBody>
      </p:sp>
    </p:spTree>
    <p:extLst>
      <p:ext uri="{BB962C8B-B14F-4D97-AF65-F5344CB8AC3E}">
        <p14:creationId xmlns:p14="http://schemas.microsoft.com/office/powerpoint/2010/main" val="129273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ADB36D1-4E51-D56F-5252-D8BDEDAB6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9" y="1031358"/>
            <a:ext cx="5745703" cy="478808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D5EB398-AE31-1191-2EB8-85A06DE8447B}"/>
              </a:ext>
            </a:extLst>
          </p:cNvPr>
          <p:cNvSpPr txBox="1"/>
          <p:nvPr/>
        </p:nvSpPr>
        <p:spPr>
          <a:xfrm>
            <a:off x="7517220" y="425303"/>
            <a:ext cx="309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Cerebelo</a:t>
            </a:r>
            <a:endParaRPr lang="es-VE" sz="4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819258-FE51-6174-66F3-32352E8744E0}"/>
              </a:ext>
            </a:extLst>
          </p:cNvPr>
          <p:cNvSpPr txBox="1"/>
          <p:nvPr/>
        </p:nvSpPr>
        <p:spPr>
          <a:xfrm>
            <a:off x="7123813" y="1133189"/>
            <a:ext cx="455073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Funciones motoras</a:t>
            </a:r>
          </a:p>
          <a:p>
            <a:r>
              <a:rPr lang="es-ES" sz="1600" dirty="0"/>
              <a:t>Coordinación de movimientos: Ajusta movimientos voluntarios para que sean fluidos y precisos.</a:t>
            </a:r>
          </a:p>
          <a:p>
            <a:endParaRPr lang="es-ES" sz="1600" dirty="0"/>
          </a:p>
          <a:p>
            <a:r>
              <a:rPr lang="es-ES" sz="1600" dirty="0"/>
              <a:t>Equilibrio y postura: mediante ajustes automáticos en la musculatura para contrarrestar la gravedad. </a:t>
            </a:r>
          </a:p>
          <a:p>
            <a:endParaRPr lang="es-ES" sz="1600" dirty="0"/>
          </a:p>
          <a:p>
            <a:r>
              <a:rPr lang="es-ES" sz="1600" dirty="0"/>
              <a:t>Aprendizaje motor: Ayuda a adquirir nuevas habilidades motoras a través de la práctica repetida. </a:t>
            </a:r>
          </a:p>
          <a:p>
            <a:endParaRPr lang="es-ES" sz="1600" dirty="0"/>
          </a:p>
          <a:p>
            <a:r>
              <a:rPr lang="es-ES" sz="1600" dirty="0"/>
              <a:t>Control del tono muscular: Regula la tensión de base de los músculos. </a:t>
            </a:r>
          </a:p>
          <a:p>
            <a:endParaRPr lang="es-ES" sz="1600" dirty="0"/>
          </a:p>
          <a:p>
            <a:r>
              <a:rPr lang="es-ES" sz="1600" dirty="0"/>
              <a:t>Funciones cognitivas y emocionales</a:t>
            </a:r>
          </a:p>
          <a:p>
            <a:r>
              <a:rPr lang="es-ES" sz="1600" dirty="0"/>
              <a:t>Lenguaje: Contribuye a la coordinación del habla. </a:t>
            </a:r>
          </a:p>
          <a:p>
            <a:endParaRPr lang="es-ES" sz="1600" dirty="0"/>
          </a:p>
          <a:p>
            <a:r>
              <a:rPr lang="es-ES" sz="1600" dirty="0"/>
              <a:t>Pensamiento y memoria: Está implicado en funciones cognitivas avanzadas. </a:t>
            </a:r>
          </a:p>
          <a:p>
            <a:endParaRPr lang="es-ES" sz="1600" dirty="0"/>
          </a:p>
          <a:p>
            <a:r>
              <a:rPr lang="es-ES" sz="1600" dirty="0"/>
              <a:t>Regulación emocional: Desempeña un papel en la regulación de las respuestas emocionales. </a:t>
            </a:r>
            <a:endParaRPr lang="es-VE" sz="1600" dirty="0"/>
          </a:p>
        </p:txBody>
      </p:sp>
    </p:spTree>
    <p:extLst>
      <p:ext uri="{BB962C8B-B14F-4D97-AF65-F5344CB8AC3E}">
        <p14:creationId xmlns:p14="http://schemas.microsoft.com/office/powerpoint/2010/main" val="300469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0C9332D-8024-8AED-079A-3D3D80DB8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9" y="726228"/>
            <a:ext cx="5511652" cy="499785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E64DC47-8B48-B6F7-763F-49A22C844E49}"/>
              </a:ext>
            </a:extLst>
          </p:cNvPr>
          <p:cNvSpPr txBox="1"/>
          <p:nvPr/>
        </p:nvSpPr>
        <p:spPr>
          <a:xfrm>
            <a:off x="7293935" y="823083"/>
            <a:ext cx="41254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Funciones</a:t>
            </a:r>
          </a:p>
          <a:p>
            <a:r>
              <a:rPr lang="es-ES" b="1" dirty="0"/>
              <a:t>Vía de comunicación</a:t>
            </a:r>
            <a:r>
              <a:rPr lang="es-ES" dirty="0"/>
              <a:t>: Actúa como un "cable eléctrico" que transporta señales en ambas direcciones entre el cerebro y el cuerpo. </a:t>
            </a:r>
          </a:p>
          <a:p>
            <a:endParaRPr lang="es-ES" dirty="0"/>
          </a:p>
          <a:p>
            <a:r>
              <a:rPr lang="es-ES" b="1" dirty="0"/>
              <a:t>Movimiento</a:t>
            </a:r>
            <a:r>
              <a:rPr lang="es-ES" dirty="0"/>
              <a:t>: Lleva las señales del cerebro al cuerpo, indicando cómo mover los músculos. </a:t>
            </a:r>
          </a:p>
          <a:p>
            <a:endParaRPr lang="es-ES" dirty="0"/>
          </a:p>
          <a:p>
            <a:r>
              <a:rPr lang="es-ES" b="1" dirty="0"/>
              <a:t>Sensación</a:t>
            </a:r>
            <a:r>
              <a:rPr lang="es-ES" dirty="0"/>
              <a:t>: Transmite información sensorial del cuerpo al cerebro, como el tacto, el dolor y la temperatura. </a:t>
            </a:r>
          </a:p>
          <a:p>
            <a:endParaRPr lang="es-ES" dirty="0"/>
          </a:p>
          <a:p>
            <a:r>
              <a:rPr lang="es-ES" b="1" dirty="0"/>
              <a:t>Reflejos: </a:t>
            </a:r>
            <a:r>
              <a:rPr lang="es-ES" dirty="0"/>
              <a:t>Controla reflejos involuntarios y rápidos, como el reflejo rotuliano, que no requieren la participación directa del cerebro.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53261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224</Words>
  <Application>Microsoft Office PowerPoint</Application>
  <PresentationFormat>Panorámica</PresentationFormat>
  <Paragraphs>33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usuario</dc:creator>
  <cp:lastModifiedBy>usuario</cp:lastModifiedBy>
  <cp:revision>7</cp:revision>
  <dcterms:created xsi:type="dcterms:W3CDTF">2025-10-15T02:28:39Z</dcterms:created>
  <dcterms:modified xsi:type="dcterms:W3CDTF">2025-10-15T03:22:44Z</dcterms:modified>
</cp:coreProperties>
</file>