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14630400" cy="8229600"/>
  <p:notesSz cx="8229600" cy="14630400"/>
  <p:embeddedFontLst>
    <p:embeddedFont>
      <p:font typeface="Arial Black" panose="020B0A04020102020204" pitchFamily="34" charset="0"/>
      <p:bold r:id="rId9"/>
    </p:embeddedFont>
    <p:embeddedFont>
      <p:font typeface="Nunito Semi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2" d="100"/>
          <a:sy n="52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4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-2-6.svg"/><Relationship Id="rId5" Type="http://schemas.openxmlformats.org/officeDocument/2006/relationships/image" Target="../media/image-2-4.svg"/><Relationship Id="rId4" Type="http://schemas.openxmlformats.org/officeDocument/2006/relationships/image" Target="../media/image-2-2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914986" y="-37491"/>
            <a:ext cx="7468553" cy="2112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600"/>
              </a:lnSpc>
              <a:buNone/>
            </a:pPr>
            <a:r>
              <a:rPr lang="en-US" sz="133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Logos</a:t>
            </a:r>
            <a:endParaRPr lang="en-US" sz="13300" dirty="0"/>
          </a:p>
        </p:txBody>
      </p:sp>
      <p:sp>
        <p:nvSpPr>
          <p:cNvPr id="4" name="Text 1"/>
          <p:cNvSpPr/>
          <p:nvPr/>
        </p:nvSpPr>
        <p:spPr>
          <a:xfrm>
            <a:off x="3155255" y="2149793"/>
            <a:ext cx="722828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¿Qué son y cómo funcionan?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3035120" y="3004039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 smtClean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Representation visual de </a:t>
            </a:r>
            <a:r>
              <a:rPr lang="es-VE" sz="1850" dirty="0" smtClean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una</a:t>
            </a:r>
            <a:r>
              <a:rPr lang="en-US" sz="1850" dirty="0" smtClean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marca</a:t>
            </a:r>
            <a:r>
              <a:rPr lang="en-US" sz="1850" dirty="0" smtClean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un product, </a:t>
            </a:r>
            <a:r>
              <a:rPr lang="en-US" sz="1850" dirty="0" err="1" smtClean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una</a:t>
            </a:r>
            <a:r>
              <a:rPr lang="en-US" sz="1850" dirty="0" smtClean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850" dirty="0" err="1" smtClean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empresa</a:t>
            </a:r>
            <a:r>
              <a:rPr lang="en-US" sz="1850" dirty="0" smtClean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persona o idea.</a:t>
            </a:r>
            <a:endParaRPr lang="en-US" sz="1850" dirty="0"/>
          </a:p>
        </p:txBody>
      </p:sp>
      <p:sp>
        <p:nvSpPr>
          <p:cNvPr id="6" name="CuadroTexto 5"/>
          <p:cNvSpPr txBox="1"/>
          <p:nvPr/>
        </p:nvSpPr>
        <p:spPr>
          <a:xfrm>
            <a:off x="11902966" y="5054006"/>
            <a:ext cx="1412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AUTORES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1. 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3.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46144" y="7306270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Año B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10" y="3783171"/>
            <a:ext cx="1891862" cy="18918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730" y="3783171"/>
            <a:ext cx="1891862" cy="11768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350" y="3769480"/>
            <a:ext cx="2513271" cy="11905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3460" y="3769480"/>
            <a:ext cx="2190539" cy="11905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579" y="140537"/>
            <a:ext cx="1470233" cy="175611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579" y="70558"/>
            <a:ext cx="1528583" cy="1826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8414" y="1132046"/>
            <a:ext cx="3487460" cy="435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El Concepto Central</a:t>
            </a:r>
            <a:endParaRPr lang="en-US" sz="2700" dirty="0"/>
          </a:p>
        </p:txBody>
      </p:sp>
      <p:sp>
        <p:nvSpPr>
          <p:cNvPr id="3" name="Shape 1"/>
          <p:cNvSpPr/>
          <p:nvPr/>
        </p:nvSpPr>
        <p:spPr>
          <a:xfrm>
            <a:off x="648414" y="1938457"/>
            <a:ext cx="4321016" cy="2429828"/>
          </a:xfrm>
          <a:prstGeom prst="roundRect">
            <a:avLst>
              <a:gd name="adj" fmla="val 11437"/>
            </a:avLst>
          </a:prstGeom>
          <a:solidFill>
            <a:srgbClr val="00002E"/>
          </a:solidFill>
          <a:ln w="22860">
            <a:solidFill>
              <a:srgbClr val="48A8E2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56536" y="2146578"/>
            <a:ext cx="555784" cy="555784"/>
          </a:xfrm>
          <a:prstGeom prst="roundRect">
            <a:avLst>
              <a:gd name="adj" fmla="val 16450790"/>
            </a:avLst>
          </a:prstGeom>
          <a:solidFill>
            <a:srgbClr val="48A8E2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9412" y="2299335"/>
            <a:ext cx="250031" cy="25003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56536" y="2887623"/>
            <a:ext cx="2236232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Identidad Visual Única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856536" y="3271123"/>
            <a:ext cx="3904774" cy="889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El logo es la cara visual y el elemento primario para la diferenciación de una marca, empresa o producto.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5154692" y="1938457"/>
            <a:ext cx="4321016" cy="2429828"/>
          </a:xfrm>
          <a:prstGeom prst="roundRect">
            <a:avLst>
              <a:gd name="adj" fmla="val 11437"/>
            </a:avLst>
          </a:prstGeom>
          <a:solidFill>
            <a:srgbClr val="00002E"/>
          </a:solidFill>
          <a:ln w="22860">
            <a:solidFill>
              <a:srgbClr val="59ABA9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362813" y="2146578"/>
            <a:ext cx="555784" cy="555784"/>
          </a:xfrm>
          <a:prstGeom prst="roundRect">
            <a:avLst>
              <a:gd name="adj" fmla="val 16450790"/>
            </a:avLst>
          </a:prstGeom>
          <a:solidFill>
            <a:srgbClr val="59ABA9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15689" y="2299335"/>
            <a:ext cx="250031" cy="25003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362813" y="2887623"/>
            <a:ext cx="2724269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Conexión y Reconocimiento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5362813" y="3271123"/>
            <a:ext cx="3904774" cy="889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Su objetivo es generar una conexión instantánea y duradera con el público objetivo, facilitando el recuerdo.</a:t>
            </a:r>
            <a:endParaRPr lang="en-US" sz="1450" dirty="0"/>
          </a:p>
        </p:txBody>
      </p:sp>
      <p:sp>
        <p:nvSpPr>
          <p:cNvPr id="13" name="Shape 9"/>
          <p:cNvSpPr/>
          <p:nvPr/>
        </p:nvSpPr>
        <p:spPr>
          <a:xfrm>
            <a:off x="9660969" y="1938457"/>
            <a:ext cx="4321016" cy="2429828"/>
          </a:xfrm>
          <a:prstGeom prst="roundRect">
            <a:avLst>
              <a:gd name="adj" fmla="val 11437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869091" y="2146578"/>
            <a:ext cx="555784" cy="555784"/>
          </a:xfrm>
          <a:prstGeom prst="roundRect">
            <a:avLst>
              <a:gd name="adj" fmla="val 16450790"/>
            </a:avLst>
          </a:prstGeom>
          <a:solidFill>
            <a:srgbClr val="D7425E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21967" y="2299335"/>
            <a:ext cx="250031" cy="25003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69091" y="2887623"/>
            <a:ext cx="2194560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Cualidades Esenciales</a:t>
            </a:r>
            <a:endParaRPr lang="en-US" sz="1700" dirty="0"/>
          </a:p>
        </p:txBody>
      </p:sp>
      <p:sp>
        <p:nvSpPr>
          <p:cNvPr id="17" name="Text 12"/>
          <p:cNvSpPr/>
          <p:nvPr/>
        </p:nvSpPr>
        <p:spPr>
          <a:xfrm>
            <a:off x="9869091" y="3271123"/>
            <a:ext cx="3904774" cy="889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Un diseño exitoso debe ser </a:t>
            </a:r>
            <a:r>
              <a:rPr lang="en-US" sz="14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memorable</a:t>
            </a: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14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versátil</a:t>
            </a: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(funcional en cualquier medio) y transmitir la </a:t>
            </a:r>
            <a:r>
              <a:rPr lang="en-US" sz="14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esencia</a:t>
            </a: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de la marca.</a:t>
            </a:r>
            <a:endParaRPr lang="en-US" sz="145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34" y="4697254"/>
            <a:ext cx="4340662" cy="2223254"/>
          </a:xfrm>
          <a:prstGeom prst="rect">
            <a:avLst/>
          </a:prstGeom>
        </p:spPr>
      </p:pic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4810" y="4697254"/>
            <a:ext cx="4340662" cy="2223254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3585" y="4697254"/>
            <a:ext cx="4340662" cy="2223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801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4355" y="2667000"/>
            <a:ext cx="6332458" cy="465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Tipos de Logos: Un Mundo de Diseño</a:t>
            </a:r>
            <a:endParaRPr lang="en-US" sz="2900" b="1" dirty="0"/>
          </a:p>
        </p:txBody>
      </p:sp>
      <p:sp>
        <p:nvSpPr>
          <p:cNvPr id="4" name="Text 1"/>
          <p:cNvSpPr/>
          <p:nvPr/>
        </p:nvSpPr>
        <p:spPr>
          <a:xfrm>
            <a:off x="554355" y="3370421"/>
            <a:ext cx="13521690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Conoce las cuatro categorías principales que definen la estructura de una identidad visual.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554355" y="4039553"/>
            <a:ext cx="6681668" cy="1553647"/>
          </a:xfrm>
          <a:prstGeom prst="roundRect">
            <a:avLst>
              <a:gd name="adj" fmla="val 7063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554355" y="4016693"/>
            <a:ext cx="6681668" cy="91440"/>
          </a:xfrm>
          <a:prstGeom prst="roundRect">
            <a:avLst>
              <a:gd name="adj" fmla="val 259865"/>
            </a:avLst>
          </a:prstGeom>
          <a:solidFill>
            <a:srgbClr val="F2B42D"/>
          </a:solidFill>
          <a:ln/>
        </p:spPr>
      </p:sp>
      <p:sp>
        <p:nvSpPr>
          <p:cNvPr id="7" name="Shape 4"/>
          <p:cNvSpPr/>
          <p:nvPr/>
        </p:nvSpPr>
        <p:spPr>
          <a:xfrm>
            <a:off x="3657540" y="3802023"/>
            <a:ext cx="475178" cy="475178"/>
          </a:xfrm>
          <a:prstGeom prst="roundRect">
            <a:avLst>
              <a:gd name="adj" fmla="val 192433"/>
            </a:avLst>
          </a:prstGeom>
          <a:solidFill>
            <a:srgbClr val="F2B42D"/>
          </a:solidFill>
          <a:ln/>
        </p:spPr>
      </p:sp>
      <p:sp>
        <p:nvSpPr>
          <p:cNvPr id="8" name="Text 5"/>
          <p:cNvSpPr/>
          <p:nvPr/>
        </p:nvSpPr>
        <p:spPr>
          <a:xfrm>
            <a:off x="3800058" y="3920847"/>
            <a:ext cx="190024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735568" y="4435554"/>
            <a:ext cx="2236351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Logotipo (Wordmark)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35568" y="4810006"/>
            <a:ext cx="6319242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Solo utiliza texto y una tipografía única. La fuerza recae en el diseño del nombre.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35568" y="5158502"/>
            <a:ext cx="6319242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Ejemplos:</a:t>
            </a: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Google, Coca-Cola, FedEx.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7394377" y="4039553"/>
            <a:ext cx="6681668" cy="1553647"/>
          </a:xfrm>
          <a:prstGeom prst="roundRect">
            <a:avLst>
              <a:gd name="adj" fmla="val 7063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7394377" y="4016693"/>
            <a:ext cx="6681668" cy="91440"/>
          </a:xfrm>
          <a:prstGeom prst="roundRect">
            <a:avLst>
              <a:gd name="adj" fmla="val 259865"/>
            </a:avLst>
          </a:prstGeom>
          <a:solidFill>
            <a:srgbClr val="D7425E"/>
          </a:solidFill>
          <a:ln/>
        </p:spPr>
      </p:sp>
      <p:sp>
        <p:nvSpPr>
          <p:cNvPr id="14" name="Shape 11"/>
          <p:cNvSpPr/>
          <p:nvPr/>
        </p:nvSpPr>
        <p:spPr>
          <a:xfrm>
            <a:off x="10497562" y="3802023"/>
            <a:ext cx="475178" cy="475178"/>
          </a:xfrm>
          <a:prstGeom prst="roundRect">
            <a:avLst>
              <a:gd name="adj" fmla="val 192433"/>
            </a:avLst>
          </a:prstGeom>
          <a:solidFill>
            <a:srgbClr val="F2B42D"/>
          </a:solidFill>
          <a:ln/>
        </p:spPr>
      </p:sp>
      <p:sp>
        <p:nvSpPr>
          <p:cNvPr id="15" name="Text 12"/>
          <p:cNvSpPr/>
          <p:nvPr/>
        </p:nvSpPr>
        <p:spPr>
          <a:xfrm>
            <a:off x="10640080" y="3920847"/>
            <a:ext cx="190024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7575590" y="4435554"/>
            <a:ext cx="2236351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Isotipo (Symbol)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575590" y="4810006"/>
            <a:ext cx="6319242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Representación puramente gráfica, un símbolo o icono sin texto.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7575590" y="5158502"/>
            <a:ext cx="6319242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Ejemplos:</a:t>
            </a: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La manzana de Apple, el "swoosh" de Nike.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554355" y="5989082"/>
            <a:ext cx="6681668" cy="1553647"/>
          </a:xfrm>
          <a:prstGeom prst="roundRect">
            <a:avLst>
              <a:gd name="adj" fmla="val 7063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20" name="Shape 17"/>
          <p:cNvSpPr/>
          <p:nvPr/>
        </p:nvSpPr>
        <p:spPr>
          <a:xfrm>
            <a:off x="554355" y="5966222"/>
            <a:ext cx="6681668" cy="91440"/>
          </a:xfrm>
          <a:prstGeom prst="roundRect">
            <a:avLst>
              <a:gd name="adj" fmla="val 259865"/>
            </a:avLst>
          </a:prstGeom>
          <a:solidFill>
            <a:srgbClr val="DD785E"/>
          </a:solidFill>
          <a:ln/>
        </p:spPr>
      </p:sp>
      <p:sp>
        <p:nvSpPr>
          <p:cNvPr id="21" name="Shape 18"/>
          <p:cNvSpPr/>
          <p:nvPr/>
        </p:nvSpPr>
        <p:spPr>
          <a:xfrm>
            <a:off x="3657540" y="5751552"/>
            <a:ext cx="475178" cy="475178"/>
          </a:xfrm>
          <a:prstGeom prst="roundRect">
            <a:avLst>
              <a:gd name="adj" fmla="val 192433"/>
            </a:avLst>
          </a:prstGeom>
          <a:solidFill>
            <a:srgbClr val="F2B42D"/>
          </a:solidFill>
          <a:ln/>
        </p:spPr>
      </p:sp>
      <p:sp>
        <p:nvSpPr>
          <p:cNvPr id="22" name="Text 19"/>
          <p:cNvSpPr/>
          <p:nvPr/>
        </p:nvSpPr>
        <p:spPr>
          <a:xfrm>
            <a:off x="3800058" y="5870377"/>
            <a:ext cx="190024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1450" dirty="0"/>
          </a:p>
        </p:txBody>
      </p:sp>
      <p:sp>
        <p:nvSpPr>
          <p:cNvPr id="23" name="Text 20"/>
          <p:cNvSpPr/>
          <p:nvPr/>
        </p:nvSpPr>
        <p:spPr>
          <a:xfrm>
            <a:off x="735568" y="6385084"/>
            <a:ext cx="3095982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Imagotipo (Combination Mark)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735568" y="6759535"/>
            <a:ext cx="6319242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Combina el símbolo (isotipo) y el texto (logotipo) pero pueden funcionar por separado.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735568" y="7108031"/>
            <a:ext cx="6319242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Ejemplos:</a:t>
            </a: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Adidas, Burger King (versiones antiguas).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7394377" y="5989082"/>
            <a:ext cx="6681668" cy="1553647"/>
          </a:xfrm>
          <a:prstGeom prst="roundRect">
            <a:avLst>
              <a:gd name="adj" fmla="val 7063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27" name="Shape 24"/>
          <p:cNvSpPr/>
          <p:nvPr/>
        </p:nvSpPr>
        <p:spPr>
          <a:xfrm>
            <a:off x="7394377" y="5966222"/>
            <a:ext cx="6681668" cy="91440"/>
          </a:xfrm>
          <a:prstGeom prst="roundRect">
            <a:avLst>
              <a:gd name="adj" fmla="val 259865"/>
            </a:avLst>
          </a:prstGeom>
          <a:solidFill>
            <a:srgbClr val="48A8E2"/>
          </a:solidFill>
          <a:ln/>
        </p:spPr>
      </p:sp>
      <p:sp>
        <p:nvSpPr>
          <p:cNvPr id="28" name="Shape 25"/>
          <p:cNvSpPr/>
          <p:nvPr/>
        </p:nvSpPr>
        <p:spPr>
          <a:xfrm>
            <a:off x="10497562" y="5751552"/>
            <a:ext cx="475178" cy="475178"/>
          </a:xfrm>
          <a:prstGeom prst="roundRect">
            <a:avLst>
              <a:gd name="adj" fmla="val 192433"/>
            </a:avLst>
          </a:prstGeom>
          <a:solidFill>
            <a:srgbClr val="F2B42D"/>
          </a:solidFill>
          <a:ln/>
        </p:spPr>
      </p:sp>
      <p:sp>
        <p:nvSpPr>
          <p:cNvPr id="29" name="Text 26"/>
          <p:cNvSpPr/>
          <p:nvPr/>
        </p:nvSpPr>
        <p:spPr>
          <a:xfrm>
            <a:off x="10640080" y="5870377"/>
            <a:ext cx="190024" cy="237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1450" dirty="0"/>
          </a:p>
        </p:txBody>
      </p:sp>
      <p:sp>
        <p:nvSpPr>
          <p:cNvPr id="30" name="Text 27"/>
          <p:cNvSpPr/>
          <p:nvPr/>
        </p:nvSpPr>
        <p:spPr>
          <a:xfrm>
            <a:off x="7575590" y="6385084"/>
            <a:ext cx="2236351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Isologo (Emblem)</a:t>
            </a:r>
            <a:endParaRPr lang="en-US" sz="1750" dirty="0"/>
          </a:p>
        </p:txBody>
      </p:sp>
      <p:sp>
        <p:nvSpPr>
          <p:cNvPr id="31" name="Text 28"/>
          <p:cNvSpPr/>
          <p:nvPr/>
        </p:nvSpPr>
        <p:spPr>
          <a:xfrm>
            <a:off x="7575590" y="6759535"/>
            <a:ext cx="6319242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 imagen y el texto están </a:t>
            </a:r>
            <a:r>
              <a:rPr lang="en-US" sz="12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integrados</a:t>
            </a: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y no pueden separarse; forman una unidad inseparable.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7575590" y="7108031"/>
            <a:ext cx="6319242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Ejemplos:</a:t>
            </a:r>
            <a:r>
              <a:rPr lang="en-US" sz="12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Starbucks, Doritos, Harley-Davidson.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05" y="340834"/>
            <a:ext cx="11677395" cy="7652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235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11469" y="329625"/>
            <a:ext cx="10411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ACTIVIDAD 10%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GENERA UN LOGO CON GEMINI IA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 COLOCALA EN LA SIGUIENTE DIAPOSITIVA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0262" y="2017986"/>
            <a:ext cx="1209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1: Genera un imagotipo con la palabra Polanco y combínalo con la imagen de un avión en tono azul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410" t="38614" r="14169" b="38511"/>
          <a:stretch/>
        </p:blipFill>
        <p:spPr>
          <a:xfrm>
            <a:off x="4157229" y="2617076"/>
            <a:ext cx="4824249" cy="12454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0261" y="4060779"/>
            <a:ext cx="13920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2: Genera un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isologo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palabra Emerson y combínalo con la imagen de una pelota de baloncesto con efecto de fuego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22" y="4803964"/>
            <a:ext cx="2806262" cy="28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8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4124" y="482441"/>
            <a:ext cx="6320671" cy="412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El Poder del Logo: Tu Marca en un Vistazo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1"/>
          <p:cNvSpPr/>
          <p:nvPr/>
        </p:nvSpPr>
        <p:spPr>
          <a:xfrm>
            <a:off x="877253" y="1509236"/>
            <a:ext cx="13139023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Un logo bien diseñado no es solo una imagen bonita; es una </a:t>
            </a:r>
            <a:r>
              <a:rPr lang="en-US" sz="1950" dirty="0">
                <a:solidFill>
                  <a:srgbClr val="000000"/>
                </a:solidFill>
                <a:highlight>
                  <a:srgbClr val="48A8E2"/>
                </a:highlight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inversión estratégica</a:t>
            </a:r>
            <a:r>
              <a:rPr lang="en-US" sz="19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que comunica quién eres, qué haces y cómo te diferencias</a:t>
            </a:r>
            <a:r>
              <a:rPr lang="en-US" sz="1950" dirty="0" smtClean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.</a:t>
            </a:r>
          </a:p>
          <a:p>
            <a:pPr marL="0" indent="0" algn="l">
              <a:lnSpc>
                <a:spcPts val="2400"/>
              </a:lnSpc>
              <a:buNone/>
            </a:pPr>
            <a:endParaRPr lang="es-ES" sz="1950" dirty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 algn="l">
              <a:lnSpc>
                <a:spcPts val="2400"/>
              </a:lnSpc>
              <a:buNone/>
            </a:pPr>
            <a:endParaRPr lang="es-ES" sz="1950" dirty="0" smtClean="0">
              <a:solidFill>
                <a:srgbClr val="FFFFFF"/>
              </a:solidFill>
              <a:latin typeface="Nunito Semi Bold" pitchFamily="34" charset="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s-E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emi Bold" pitchFamily="34" charset="0"/>
              </a:rPr>
              <a:t>Coloca tu logo AQUI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614123" y="1246108"/>
            <a:ext cx="45719" cy="6620885"/>
          </a:xfrm>
          <a:prstGeom prst="rect">
            <a:avLst/>
          </a:prstGeom>
          <a:solidFill>
            <a:srgbClr val="F2B42D"/>
          </a:solidFill>
          <a:ln/>
        </p:spPr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206" y="5974814"/>
            <a:ext cx="4340662" cy="22232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357</Words>
  <Application>Microsoft Office PowerPoint</Application>
  <PresentationFormat>Personalizado</PresentationFormat>
  <Paragraphs>47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 Black</vt:lpstr>
      <vt:lpstr>Arial</vt:lpstr>
      <vt:lpstr>Nunito Semi Bold</vt:lpstr>
      <vt:lpstr>Calibri</vt:lpstr>
      <vt:lpstr>PT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lastModifiedBy>LabProf</cp:lastModifiedBy>
  <cp:revision>9</cp:revision>
  <dcterms:created xsi:type="dcterms:W3CDTF">2025-10-23T11:58:54Z</dcterms:created>
  <dcterms:modified xsi:type="dcterms:W3CDTF">2025-10-23T12:55:34Z</dcterms:modified>
</cp:coreProperties>
</file>